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9144000"/>
  <p:notesSz cx="6858000" cy="9144000"/>
  <p:embeddedFontLst>
    <p:embeddedFont>
      <p:font typeface="Arial Narrow"/>
      <p:regular r:id="rId21"/>
      <p:bold r:id="rId22"/>
      <p:italic r:id="rId23"/>
      <p:boldItalic r:id="rId24"/>
    </p:embeddedFont>
    <p:embeddedFont>
      <p:font typeface="Arial Black"/>
      <p:regular r:id="rId25"/>
    </p:embeddedFon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D0270D-75E2-4E62-A772-0F4A7BEFB0EC}">
  <a:tblStyle styleId="{96D0270D-75E2-4E62-A772-0F4A7BEFB0E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ArialNarrow-bold.fntdata"/><Relationship Id="rId21" Type="http://schemas.openxmlformats.org/officeDocument/2006/relationships/font" Target="fonts/ArialNarrow-regular.fntdata"/><Relationship Id="rId24" Type="http://schemas.openxmlformats.org/officeDocument/2006/relationships/font" Target="fonts/ArialNarrow-boldItalic.fntdata"/><Relationship Id="rId23" Type="http://schemas.openxmlformats.org/officeDocument/2006/relationships/font" Target="fonts/ArialNarrow-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enturyGothic-regular.fntdata"/><Relationship Id="rId25" Type="http://schemas.openxmlformats.org/officeDocument/2006/relationships/font" Target="fonts/ArialBlack-regular.fntdata"/><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Gothic-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This presentation is meant for educational advisors of the Youth Department or trainers of the Trainers Pool when presenting the European Youth Foundation.</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notes pages give detailed information on each slide.</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Depending on the target group, the presenter should choose which type of information is needed.</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For example, if the target group is made up of representatives of local NGOs, then a focus should be put on pilot activities (this is the only grant application open to local NGOs).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Representatives of international NGOs will be more interested in international activities, work plans and structural grants.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As a general remark, the role of the </a:t>
            </a:r>
            <a:r>
              <a:rPr b="1" lang="en-GB" sz="1200">
                <a:solidFill>
                  <a:schemeClr val="dk1"/>
                </a:solidFill>
                <a:latin typeface="Calibri"/>
                <a:ea typeface="Calibri"/>
                <a:cs typeface="Calibri"/>
                <a:sym typeface="Calibri"/>
              </a:rPr>
              <a:t>EYF as a partner (not just a donor)</a:t>
            </a:r>
            <a:r>
              <a:rPr lang="en-GB" sz="1200">
                <a:solidFill>
                  <a:schemeClr val="dk1"/>
                </a:solidFill>
                <a:latin typeface="Calibri"/>
                <a:ea typeface="Calibri"/>
                <a:cs typeface="Calibri"/>
                <a:sym typeface="Calibri"/>
              </a:rPr>
              <a:t> should be highlighted.</a:t>
            </a:r>
            <a:endParaRPr/>
          </a:p>
        </p:txBody>
      </p:sp>
      <p:sp>
        <p:nvSpPr>
          <p:cNvPr id="91" name="Google Shape;91;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rPr b="1" lang="en-GB" sz="1100">
                <a:solidFill>
                  <a:schemeClr val="dk1"/>
                </a:solidFill>
                <a:latin typeface="Calibri"/>
                <a:ea typeface="Calibri"/>
                <a:cs typeface="Calibri"/>
                <a:sym typeface="Calibri"/>
              </a:rPr>
              <a:t>WHO DECIDES?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(Option: Ask the audience who they think makes the decision /should make the decision before starting this section)</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b="1" lang="en-GB" sz="1100">
                <a:solidFill>
                  <a:schemeClr val="dk1"/>
                </a:solidFill>
                <a:latin typeface="Calibri"/>
                <a:ea typeface="Calibri"/>
                <a:cs typeface="Calibri"/>
                <a:sym typeface="Calibri"/>
              </a:rPr>
              <a:t>Co-management of the Youth Sector</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In other departments of the Council of Europe, the decisions are made almost exclusively by Member States representatives.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In the Youth Sector, young people are also part of the decision process.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b="1" lang="en-GB" sz="1100">
                <a:solidFill>
                  <a:schemeClr val="dk1"/>
                </a:solidFill>
                <a:latin typeface="Calibri"/>
                <a:ea typeface="Calibri"/>
                <a:cs typeface="Calibri"/>
                <a:sym typeface="Calibri"/>
              </a:rPr>
              <a:t>Government Representatives </a:t>
            </a:r>
            <a:r>
              <a:rPr lang="en-GB" sz="1100">
                <a:solidFill>
                  <a:schemeClr val="dk1"/>
                </a:solidFill>
                <a:latin typeface="Calibri"/>
                <a:ea typeface="Calibri"/>
                <a:cs typeface="Calibri"/>
                <a:sym typeface="Calibri"/>
              </a:rPr>
              <a:t>from the </a:t>
            </a:r>
            <a:r>
              <a:rPr b="1" lang="en-GB" sz="1100">
                <a:solidFill>
                  <a:schemeClr val="dk1"/>
                </a:solidFill>
                <a:latin typeface="Calibri"/>
                <a:ea typeface="Calibri"/>
                <a:cs typeface="Calibri"/>
                <a:sym typeface="Calibri"/>
              </a:rPr>
              <a:t>50</a:t>
            </a:r>
            <a:r>
              <a:rPr lang="en-GB" sz="1100">
                <a:solidFill>
                  <a:schemeClr val="dk1"/>
                </a:solidFill>
                <a:latin typeface="Calibri"/>
                <a:ea typeface="Calibri"/>
                <a:cs typeface="Calibri"/>
                <a:sym typeface="Calibri"/>
              </a:rPr>
              <a:t> signatory states of the European Cultural Convention compose the </a:t>
            </a:r>
            <a:r>
              <a:rPr b="1" lang="en-GB" sz="1100">
                <a:solidFill>
                  <a:schemeClr val="dk1"/>
                </a:solidFill>
                <a:latin typeface="Calibri"/>
                <a:ea typeface="Calibri"/>
                <a:cs typeface="Calibri"/>
                <a:sym typeface="Calibri"/>
              </a:rPr>
              <a:t>European Steering Committee for Youth (CDEJ)</a:t>
            </a:r>
            <a:r>
              <a:rPr lang="en-GB" sz="1100">
                <a:solidFill>
                  <a:schemeClr val="dk1"/>
                </a:solidFill>
                <a:latin typeface="Calibri"/>
                <a:ea typeface="Calibri"/>
                <a:cs typeface="Calibri"/>
                <a:sym typeface="Calibri"/>
              </a:rPr>
              <a:t>. These are usually representatives from the ministries responsible for youth.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The steering committee promotes intergovernmental co-operation and a space for exchanges between countries on youth policy.</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b="1" lang="en-GB" sz="1100">
                <a:solidFill>
                  <a:schemeClr val="dk1"/>
                </a:solidFill>
                <a:latin typeface="Calibri"/>
                <a:ea typeface="Calibri"/>
                <a:cs typeface="Calibri"/>
                <a:sym typeface="Calibri"/>
              </a:rPr>
              <a:t>Youth representatives</a:t>
            </a:r>
            <a:r>
              <a:rPr lang="en-GB" sz="1100">
                <a:solidFill>
                  <a:schemeClr val="dk1"/>
                </a:solidFill>
                <a:latin typeface="Calibri"/>
                <a:ea typeface="Calibri"/>
                <a:cs typeface="Calibri"/>
                <a:sym typeface="Calibri"/>
              </a:rPr>
              <a:t> coming from </a:t>
            </a:r>
            <a:r>
              <a:rPr b="1" lang="en-GB" sz="1100">
                <a:solidFill>
                  <a:schemeClr val="dk1"/>
                </a:solidFill>
                <a:latin typeface="Calibri"/>
                <a:ea typeface="Calibri"/>
                <a:cs typeface="Calibri"/>
                <a:sym typeface="Calibri"/>
              </a:rPr>
              <a:t>30</a:t>
            </a:r>
            <a:r>
              <a:rPr lang="en-GB" sz="1100">
                <a:solidFill>
                  <a:schemeClr val="dk1"/>
                </a:solidFill>
                <a:latin typeface="Calibri"/>
                <a:ea typeface="Calibri"/>
                <a:cs typeface="Calibri"/>
                <a:sym typeface="Calibri"/>
              </a:rPr>
              <a:t> youth organisations from all over Europe compose the </a:t>
            </a:r>
            <a:r>
              <a:rPr b="1" lang="en-GB" sz="1100">
                <a:solidFill>
                  <a:schemeClr val="dk1"/>
                </a:solidFill>
                <a:latin typeface="Calibri"/>
                <a:ea typeface="Calibri"/>
                <a:cs typeface="Calibri"/>
                <a:sym typeface="Calibri"/>
              </a:rPr>
              <a:t>Advisory Council on Youth (CCJ).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The CCJ provides input on all activities of the Youth Sector and assures the involvement of young people in other Council of Europe activities.</a:t>
            </a:r>
            <a:endParaRPr sz="1100">
              <a:solidFill>
                <a:schemeClr val="dk1"/>
              </a:solidFill>
              <a:latin typeface="Calibri"/>
              <a:ea typeface="Calibri"/>
              <a:cs typeface="Calibri"/>
              <a:sym typeface="Calibri"/>
            </a:endParaRPr>
          </a:p>
          <a:p>
            <a:pPr indent="0" lvl="0" marL="0" rtl="0" algn="l">
              <a:spcBef>
                <a:spcPts val="0"/>
              </a:spcBef>
              <a:spcAft>
                <a:spcPts val="0"/>
              </a:spcAft>
              <a:buNone/>
            </a:pPr>
            <a:br>
              <a:rPr lang="en-GB" sz="1100">
                <a:solidFill>
                  <a:schemeClr val="dk1"/>
                </a:solidFill>
                <a:latin typeface="Calibri"/>
                <a:ea typeface="Calibri"/>
                <a:cs typeface="Calibri"/>
                <a:sym typeface="Calibri"/>
              </a:rPr>
            </a:br>
            <a:r>
              <a:rPr lang="en-GB" sz="1100">
                <a:solidFill>
                  <a:schemeClr val="dk1"/>
                </a:solidFill>
                <a:latin typeface="Calibri"/>
                <a:ea typeface="Calibri"/>
                <a:cs typeface="Calibri"/>
                <a:sym typeface="Calibri"/>
              </a:rPr>
              <a:t>Together, the CDEJ and the Advisory Council compose the </a:t>
            </a:r>
            <a:r>
              <a:rPr b="1" lang="en-GB" sz="1100">
                <a:solidFill>
                  <a:schemeClr val="dk1"/>
                </a:solidFill>
                <a:latin typeface="Calibri"/>
                <a:ea typeface="Calibri"/>
                <a:cs typeface="Calibri"/>
                <a:sym typeface="Calibri"/>
              </a:rPr>
              <a:t>Joint Council on Youth (CMJ)</a:t>
            </a:r>
            <a:r>
              <a:rPr lang="en-GB" sz="1100">
                <a:solidFill>
                  <a:schemeClr val="dk1"/>
                </a:solidFill>
                <a:latin typeface="Calibri"/>
                <a:ea typeface="Calibri"/>
                <a:cs typeface="Calibri"/>
                <a:sym typeface="Calibri"/>
              </a:rPr>
              <a:t>, a co-decision body which establishes the youth sector’s </a:t>
            </a:r>
            <a:r>
              <a:rPr b="1" lang="en-GB" sz="1100">
                <a:solidFill>
                  <a:schemeClr val="dk1"/>
                </a:solidFill>
                <a:latin typeface="Calibri"/>
                <a:ea typeface="Calibri"/>
                <a:cs typeface="Calibri"/>
                <a:sym typeface="Calibri"/>
              </a:rPr>
              <a:t>priorities, objectives and budgets</a:t>
            </a:r>
            <a:r>
              <a:rPr lang="en-GB" sz="11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8 members of the CCJ and 8 members of the CDEJ are elected to sit on </a:t>
            </a:r>
            <a:r>
              <a:rPr b="1" lang="en-GB" sz="1100">
                <a:solidFill>
                  <a:schemeClr val="dk1"/>
                </a:solidFill>
                <a:latin typeface="Calibri"/>
                <a:ea typeface="Calibri"/>
                <a:cs typeface="Calibri"/>
                <a:sym typeface="Calibri"/>
              </a:rPr>
              <a:t>the Programming Committee on Youth (CPJ) </a:t>
            </a:r>
            <a:r>
              <a:rPr lang="en-GB" sz="1100">
                <a:solidFill>
                  <a:schemeClr val="dk1"/>
                </a:solidFill>
                <a:latin typeface="Calibri"/>
                <a:ea typeface="Calibri"/>
                <a:cs typeface="Calibri"/>
                <a:sym typeface="Calibri"/>
              </a:rPr>
              <a:t>for a 2-year mandate to establish and monitor the programmes of the European Youth Centres and of the European Youth Foundation</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 and to take the decisions on all EYF project applications!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sp>
        <p:nvSpPr>
          <p:cNvPr id="403" name="Google Shape;403;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t>Staff members of the EYF visit projects it is supporting. This allows the EYF to: </a:t>
            </a:r>
            <a:endParaRPr/>
          </a:p>
          <a:p>
            <a:pPr indent="-171450" lvl="0" marL="171450" rtl="0" algn="l">
              <a:spcBef>
                <a:spcPts val="0"/>
              </a:spcBef>
              <a:spcAft>
                <a:spcPts val="0"/>
              </a:spcAft>
              <a:buClr>
                <a:schemeClr val="dk1"/>
              </a:buClr>
              <a:buSzPts val="1200"/>
              <a:buFont typeface="Calibri"/>
              <a:buChar char="-"/>
            </a:pPr>
            <a:r>
              <a:rPr lang="en-GB" sz="1200"/>
              <a:t>Establish a direct contact with the NGO</a:t>
            </a:r>
            <a:endParaRPr/>
          </a:p>
          <a:p>
            <a:pPr indent="-171450" lvl="0" marL="171450" rtl="0" algn="l">
              <a:spcBef>
                <a:spcPts val="0"/>
              </a:spcBef>
              <a:spcAft>
                <a:spcPts val="0"/>
              </a:spcAft>
              <a:buClr>
                <a:schemeClr val="dk1"/>
              </a:buClr>
              <a:buSzPts val="1200"/>
              <a:buFont typeface="Calibri"/>
              <a:buChar char="-"/>
            </a:pPr>
            <a:r>
              <a:rPr lang="en-GB" sz="1200"/>
              <a:t>Get to know and experience their work directly in the field</a:t>
            </a:r>
            <a:endParaRPr/>
          </a:p>
          <a:p>
            <a:pPr indent="-171450" lvl="0" marL="171450" rtl="0" algn="l">
              <a:spcBef>
                <a:spcPts val="0"/>
              </a:spcBef>
              <a:spcAft>
                <a:spcPts val="0"/>
              </a:spcAft>
              <a:buClr>
                <a:schemeClr val="dk1"/>
              </a:buClr>
              <a:buSzPts val="1200"/>
              <a:buFont typeface="Calibri"/>
              <a:buChar char="-"/>
            </a:pPr>
            <a:r>
              <a:rPr lang="en-GB" sz="1200"/>
              <a:t>Increase the visibility of the EYF and the CoE</a:t>
            </a:r>
            <a:endParaRPr sz="1200"/>
          </a:p>
          <a:p>
            <a:pPr indent="-171450" lvl="0" marL="171450" rtl="0" algn="l">
              <a:spcBef>
                <a:spcPts val="0"/>
              </a:spcBef>
              <a:spcAft>
                <a:spcPts val="0"/>
              </a:spcAft>
              <a:buClr>
                <a:schemeClr val="dk1"/>
              </a:buClr>
              <a:buSzPts val="1200"/>
              <a:buFont typeface="Calibri"/>
              <a:buChar char="-"/>
            </a:pPr>
            <a:r>
              <a:rPr lang="en-GB" sz="1200"/>
              <a:t>Give feedback to the Programming Committee on Youth</a:t>
            </a:r>
            <a:endParaRPr/>
          </a:p>
          <a:p>
            <a:pPr indent="0" lvl="0" marL="0" rtl="0" algn="l">
              <a:spcBef>
                <a:spcPts val="0"/>
              </a:spcBef>
              <a:spcAft>
                <a:spcPts val="0"/>
              </a:spcAft>
              <a:buClr>
                <a:schemeClr val="dk1"/>
              </a:buClr>
              <a:buSzPts val="1200"/>
              <a:buFont typeface="Calibri"/>
              <a:buNone/>
            </a:pPr>
            <a:r>
              <a:t/>
            </a:r>
            <a:endParaRPr sz="1200"/>
          </a:p>
          <a:p>
            <a:pPr indent="0" lvl="0" marL="0" rtl="0" algn="l">
              <a:spcBef>
                <a:spcPts val="0"/>
              </a:spcBef>
              <a:spcAft>
                <a:spcPts val="0"/>
              </a:spcAft>
              <a:buClr>
                <a:schemeClr val="dk1"/>
              </a:buClr>
              <a:buSzPts val="1200"/>
              <a:buFont typeface="Calibri"/>
              <a:buNone/>
            </a:pPr>
            <a:r>
              <a:rPr lang="en-GB" sz="1200"/>
              <a:t>Accountability is essential in the EYF’s way of working. The EYF budget is made up of public money which implies that it is accountable to the Council of Europe’s member states and must take care of any risks of irregularities. A supported NGO is accountable to the EYF on how the grant was spent. When the project is over, you have 2 months to fill in the financial and narrative report. Guidelines are available online to help you with this exercise (it’s important to check them). You will have to:</a:t>
            </a:r>
            <a:endParaRPr/>
          </a:p>
          <a:p>
            <a:pPr indent="-171450" lvl="0" marL="171450" marR="0" rtl="0" algn="l">
              <a:lnSpc>
                <a:spcPct val="100000"/>
              </a:lnSpc>
              <a:spcBef>
                <a:spcPts val="0"/>
              </a:spcBef>
              <a:spcAft>
                <a:spcPts val="0"/>
              </a:spcAft>
              <a:buClr>
                <a:schemeClr val="dk1"/>
              </a:buClr>
              <a:buSzPts val="1200"/>
              <a:buFont typeface="Calibri"/>
              <a:buChar char="-"/>
            </a:pPr>
            <a:r>
              <a:rPr lang="en-GB" sz="1200"/>
              <a:t>produce a clear and structured narrative report explaining what happened during the project;</a:t>
            </a:r>
            <a:endParaRPr/>
          </a:p>
          <a:p>
            <a:pPr indent="-171450" lvl="0" marL="171450" rtl="0" algn="l">
              <a:spcBef>
                <a:spcPts val="0"/>
              </a:spcBef>
              <a:spcAft>
                <a:spcPts val="0"/>
              </a:spcAft>
              <a:buClr>
                <a:schemeClr val="dk1"/>
              </a:buClr>
              <a:buSzPts val="1200"/>
              <a:buFont typeface="Calibri"/>
              <a:buChar char="-"/>
            </a:pPr>
            <a:r>
              <a:rPr lang="en-GB" sz="1200"/>
              <a:t>send a final budget with all the proof of expenditure.</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rPr lang="en-GB" sz="1200"/>
              <a:t>The EYF organises activities itself and knows that things can change between the original idea and the project finally implemented. Obstacles may be encountered and things do not always go according to plan, but this can be a learning experience and a self-critical approach and transparency in explaining the strengths and weaknesses are expected.</a:t>
            </a:r>
            <a:endParaRPr/>
          </a:p>
          <a:p>
            <a:pPr indent="0" lvl="0" marL="0" rtl="0" algn="l">
              <a:spcBef>
                <a:spcPts val="0"/>
              </a:spcBef>
              <a:spcAft>
                <a:spcPts val="0"/>
              </a:spcAft>
              <a:buClr>
                <a:schemeClr val="dk1"/>
              </a:buClr>
              <a:buSzPts val="1200"/>
              <a:buFont typeface="Calibri"/>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a:p>
        </p:txBody>
      </p:sp>
      <p:sp>
        <p:nvSpPr>
          <p:cNvPr id="440" name="Google Shape;44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When your project is granted, the CoE logo and EYF visual identity must appear on all material produced (see What we support/Grant obligations on the EYF website).</a:t>
            </a:r>
            <a:endParaRPr/>
          </a:p>
          <a:p>
            <a:pPr indent="0" lvl="0" marL="0" rtl="0" algn="l">
              <a:spcBef>
                <a:spcPts val="0"/>
              </a:spcBef>
              <a:spcAft>
                <a:spcPts val="0"/>
              </a:spcAft>
              <a:buNone/>
            </a:pPr>
            <a:r>
              <a:rPr lang="en-GB"/>
              <a:t>We also ask the project team to use the hashtag #eyfcoe in their social media posts to give the EYF visibility.</a:t>
            </a:r>
            <a:endParaRPr/>
          </a:p>
          <a:p>
            <a:pPr indent="0" lvl="0" marL="0" rtl="0" algn="l">
              <a:spcBef>
                <a:spcPts val="0"/>
              </a:spcBef>
              <a:spcAft>
                <a:spcPts val="0"/>
              </a:spcAft>
              <a:buNone/>
            </a:pPr>
            <a:r>
              <a:rPr lang="en-GB"/>
              <a:t>You can also consult our Facebook page to follow our news and news about NGOs.</a:t>
            </a:r>
            <a:endParaRPr/>
          </a:p>
        </p:txBody>
      </p:sp>
      <p:sp>
        <p:nvSpPr>
          <p:cNvPr id="470" name="Google Shape;470;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t>You can find all the necessary information on our website. On the networking map, you will find the NGOs we are working with and the ongoing projects.</a:t>
            </a:r>
            <a:endParaRPr/>
          </a:p>
          <a:p>
            <a:pPr indent="0" lvl="0" marL="0" rtl="0" algn="l">
              <a:spcBef>
                <a:spcPts val="0"/>
              </a:spcBef>
              <a:spcAft>
                <a:spcPts val="0"/>
              </a:spcAft>
              <a:buNone/>
            </a:pPr>
            <a:r>
              <a:rPr lang="en-GB" sz="1200"/>
              <a:t>Certain parts of the final reports are public.</a:t>
            </a:r>
            <a:endParaRPr/>
          </a:p>
          <a:p>
            <a:pPr indent="0" lvl="0" marL="0" rtl="0" algn="l">
              <a:spcBef>
                <a:spcPts val="0"/>
              </a:spcBef>
              <a:spcAft>
                <a:spcPts val="0"/>
              </a:spcAft>
              <a:buNone/>
            </a:pPr>
            <a:r>
              <a:rPr lang="en-GB" sz="1200"/>
              <a:t>We also publish the decisions on the grants approved by the Programming Committee on Youth.</a:t>
            </a:r>
            <a:endParaRPr/>
          </a:p>
          <a:p>
            <a:pPr indent="0" lvl="0" marL="0" rtl="0" algn="l">
              <a:spcBef>
                <a:spcPts val="0"/>
              </a:spcBef>
              <a:spcAft>
                <a:spcPts val="0"/>
              </a:spcAft>
              <a:buNone/>
            </a:pPr>
            <a:r>
              <a:rPr lang="en-GB" sz="1200"/>
              <a:t>We share also educational content and publications to help you in implementing activities with a NFE approach.</a:t>
            </a:r>
            <a:endParaRPr sz="1200"/>
          </a:p>
          <a:p>
            <a:pPr indent="0" lvl="0" marL="0" rtl="0" algn="l">
              <a:spcBef>
                <a:spcPts val="0"/>
              </a:spcBef>
              <a:spcAft>
                <a:spcPts val="0"/>
              </a:spcAft>
              <a:buNone/>
            </a:pPr>
            <a:r>
              <a:t/>
            </a:r>
            <a:endParaRPr/>
          </a:p>
        </p:txBody>
      </p:sp>
      <p:sp>
        <p:nvSpPr>
          <p:cNvPr id="493" name="Google Shape;493;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Calibri"/>
              <a:buNone/>
            </a:pPr>
            <a:r>
              <a:rPr lang="en-GB" sz="1100"/>
              <a:t>The Council of Europe was </a:t>
            </a:r>
            <a:r>
              <a:rPr b="1" lang="en-GB" sz="1100"/>
              <a:t>set up after the Second World War </a:t>
            </a:r>
            <a:r>
              <a:rPr lang="en-GB" sz="1100"/>
              <a:t>(in 1949) to preserve peace and to achieve a common project in Europe. Its headquarters are </a:t>
            </a:r>
            <a:r>
              <a:rPr b="1" lang="en-GB" sz="1100"/>
              <a:t>in Strasbourg </a:t>
            </a:r>
            <a:r>
              <a:rPr lang="en-GB" sz="1100"/>
              <a:t>(France).</a:t>
            </a:r>
            <a:endParaRPr/>
          </a:p>
          <a:p>
            <a:pPr indent="0" lvl="0" marL="0" rtl="0" algn="l">
              <a:spcBef>
                <a:spcPts val="0"/>
              </a:spcBef>
              <a:spcAft>
                <a:spcPts val="0"/>
              </a:spcAft>
              <a:buClr>
                <a:schemeClr val="dk1"/>
              </a:buClr>
              <a:buSzPts val="1100"/>
              <a:buFont typeface="Calibri"/>
              <a:buNone/>
            </a:pPr>
            <a:r>
              <a:rPr lang="en-GB" sz="1100"/>
              <a:t>It has 47 Member States and its three main pillars are promotion of </a:t>
            </a:r>
            <a:r>
              <a:rPr b="1" lang="en-GB" sz="1100"/>
              <a:t>democracy</a:t>
            </a:r>
            <a:r>
              <a:rPr lang="en-GB" sz="1100"/>
              <a:t> and protection of  </a:t>
            </a:r>
            <a:r>
              <a:rPr b="1" lang="en-GB" sz="1100"/>
              <a:t>human rights </a:t>
            </a:r>
            <a:r>
              <a:rPr lang="en-GB" sz="1100"/>
              <a:t>and the </a:t>
            </a:r>
            <a:r>
              <a:rPr b="1" lang="en-GB" sz="1100"/>
              <a:t>rule of law </a:t>
            </a:r>
            <a:r>
              <a:rPr lang="en-GB" sz="1100"/>
              <a:t>in Europe. </a:t>
            </a:r>
            <a:endParaRPr/>
          </a:p>
          <a:p>
            <a:pPr indent="0" lvl="0" marL="0" rtl="0" algn="l">
              <a:spcBef>
                <a:spcPts val="0"/>
              </a:spcBef>
              <a:spcAft>
                <a:spcPts val="0"/>
              </a:spcAft>
              <a:buClr>
                <a:schemeClr val="dk1"/>
              </a:buClr>
              <a:buSzPts val="1100"/>
              <a:buFont typeface="Calibri"/>
              <a:buNone/>
            </a:pPr>
            <a:r>
              <a:t/>
            </a:r>
            <a:endParaRPr sz="1100"/>
          </a:p>
          <a:p>
            <a:pPr indent="0" lvl="0" marL="0" rtl="0" algn="l">
              <a:spcBef>
                <a:spcPts val="0"/>
              </a:spcBef>
              <a:spcAft>
                <a:spcPts val="0"/>
              </a:spcAft>
              <a:buClr>
                <a:schemeClr val="dk1"/>
              </a:buClr>
              <a:buSzPts val="1100"/>
              <a:buFont typeface="Calibri"/>
              <a:buNone/>
            </a:pPr>
            <a:r>
              <a:rPr lang="en-GB" sz="1100"/>
              <a:t>Some of its achievements:</a:t>
            </a:r>
            <a:endParaRPr/>
          </a:p>
          <a:p>
            <a:pPr indent="-171450" lvl="0" marL="171450" marR="0" rtl="0" algn="l">
              <a:lnSpc>
                <a:spcPct val="100000"/>
              </a:lnSpc>
              <a:spcBef>
                <a:spcPts val="0"/>
              </a:spcBef>
              <a:spcAft>
                <a:spcPts val="0"/>
              </a:spcAft>
              <a:buClr>
                <a:schemeClr val="dk1"/>
              </a:buClr>
              <a:buSzPts val="1100"/>
              <a:buFont typeface="Calibri"/>
              <a:buChar char="-"/>
            </a:pPr>
            <a:r>
              <a:rPr b="0" lang="en-GB" sz="1100"/>
              <a:t>Abolition of the death penalty </a:t>
            </a:r>
            <a:endParaRPr/>
          </a:p>
          <a:p>
            <a:pPr indent="-171450" lvl="0" marL="171450" marR="0" rtl="0" algn="l">
              <a:lnSpc>
                <a:spcPct val="100000"/>
              </a:lnSpc>
              <a:spcBef>
                <a:spcPts val="0"/>
              </a:spcBef>
              <a:spcAft>
                <a:spcPts val="0"/>
              </a:spcAft>
              <a:buClr>
                <a:schemeClr val="dk1"/>
              </a:buClr>
              <a:buSzPts val="1100"/>
              <a:buFont typeface="Calibri"/>
              <a:buChar char="-"/>
            </a:pPr>
            <a:r>
              <a:rPr b="0" lang="en-GB" sz="1100"/>
              <a:t>Strengthening of human rights </a:t>
            </a:r>
            <a:endParaRPr/>
          </a:p>
          <a:p>
            <a:pPr indent="-171450" lvl="0" marL="171450" marR="0" rtl="0" algn="l">
              <a:lnSpc>
                <a:spcPct val="100000"/>
              </a:lnSpc>
              <a:spcBef>
                <a:spcPts val="0"/>
              </a:spcBef>
              <a:spcAft>
                <a:spcPts val="0"/>
              </a:spcAft>
              <a:buClr>
                <a:schemeClr val="dk1"/>
              </a:buClr>
              <a:buSzPts val="1100"/>
              <a:buFont typeface="Calibri"/>
              <a:buChar char="-"/>
            </a:pPr>
            <a:r>
              <a:rPr b="0" lang="en-GB" sz="1100"/>
              <a:t>Non-discrimination and the fight against racism </a:t>
            </a:r>
            <a:endParaRPr/>
          </a:p>
          <a:p>
            <a:pPr indent="-171450" lvl="0" marL="171450" marR="0" rtl="0" algn="l">
              <a:lnSpc>
                <a:spcPct val="100000"/>
              </a:lnSpc>
              <a:spcBef>
                <a:spcPts val="0"/>
              </a:spcBef>
              <a:spcAft>
                <a:spcPts val="0"/>
              </a:spcAft>
              <a:buClr>
                <a:schemeClr val="dk1"/>
              </a:buClr>
              <a:buSzPts val="1100"/>
              <a:buFont typeface="Calibri"/>
              <a:buChar char="-"/>
            </a:pPr>
            <a:r>
              <a:rPr b="0" lang="en-GB" sz="1100"/>
              <a:t>Upholding freedom of expression</a:t>
            </a:r>
            <a:endParaRPr/>
          </a:p>
          <a:p>
            <a:pPr indent="-171450" lvl="0" marL="171450" marR="0" rtl="0" algn="l">
              <a:lnSpc>
                <a:spcPct val="100000"/>
              </a:lnSpc>
              <a:spcBef>
                <a:spcPts val="0"/>
              </a:spcBef>
              <a:spcAft>
                <a:spcPts val="0"/>
              </a:spcAft>
              <a:buClr>
                <a:schemeClr val="dk1"/>
              </a:buClr>
              <a:buSzPts val="1100"/>
              <a:buFont typeface="Calibri"/>
              <a:buChar char="-"/>
            </a:pPr>
            <a:r>
              <a:rPr b="0" lang="en-GB" sz="1100"/>
              <a:t>Gender equality</a:t>
            </a:r>
            <a:endParaRPr/>
          </a:p>
          <a:p>
            <a:pPr indent="-171450" lvl="0" marL="171450" marR="0" rtl="0" algn="l">
              <a:lnSpc>
                <a:spcPct val="100000"/>
              </a:lnSpc>
              <a:spcBef>
                <a:spcPts val="0"/>
              </a:spcBef>
              <a:spcAft>
                <a:spcPts val="0"/>
              </a:spcAft>
              <a:buClr>
                <a:schemeClr val="dk1"/>
              </a:buClr>
              <a:buSzPts val="1100"/>
              <a:buFont typeface="Calibri"/>
              <a:buChar char="-"/>
            </a:pPr>
            <a:r>
              <a:rPr b="0" lang="en-GB" sz="1100"/>
              <a:t>Election observation </a:t>
            </a:r>
            <a:endParaRPr/>
          </a:p>
          <a:p>
            <a:pPr indent="-171450" lvl="0" marL="171450" marR="0" rtl="0" algn="l">
              <a:lnSpc>
                <a:spcPct val="100000"/>
              </a:lnSpc>
              <a:spcBef>
                <a:spcPts val="0"/>
              </a:spcBef>
              <a:spcAft>
                <a:spcPts val="0"/>
              </a:spcAft>
              <a:buClr>
                <a:schemeClr val="dk1"/>
              </a:buClr>
              <a:buSzPts val="1100"/>
              <a:buFont typeface="Calibri"/>
              <a:buChar char="-"/>
            </a:pPr>
            <a:r>
              <a:rPr b="0" lang="en-GB" sz="1100"/>
              <a:t>Education in human rights and democracy </a:t>
            </a:r>
            <a:endParaRPr/>
          </a:p>
          <a:p>
            <a:pPr indent="0" lvl="0" marL="0" marR="0" rtl="0" algn="l">
              <a:lnSpc>
                <a:spcPct val="100000"/>
              </a:lnSpc>
              <a:spcBef>
                <a:spcPts val="0"/>
              </a:spcBef>
              <a:spcAft>
                <a:spcPts val="0"/>
              </a:spcAft>
              <a:buClr>
                <a:schemeClr val="dk1"/>
              </a:buClr>
              <a:buSzPts val="1100"/>
              <a:buFont typeface="Calibri"/>
              <a:buNone/>
            </a:pPr>
            <a:r>
              <a:t/>
            </a:r>
            <a:endParaRPr b="1" sz="1100"/>
          </a:p>
          <a:p>
            <a:pPr indent="0" lvl="0" marL="0" marR="0" rtl="0" algn="l">
              <a:lnSpc>
                <a:spcPct val="100000"/>
              </a:lnSpc>
              <a:spcBef>
                <a:spcPts val="0"/>
              </a:spcBef>
              <a:spcAft>
                <a:spcPts val="0"/>
              </a:spcAft>
              <a:buClr>
                <a:schemeClr val="dk1"/>
              </a:buClr>
              <a:buSzPts val="1100"/>
              <a:buFont typeface="Calibri"/>
              <a:buNone/>
            </a:pPr>
            <a:r>
              <a:rPr b="1" lang="en-GB" sz="1100"/>
              <a:t>CoE ≠ EU</a:t>
            </a:r>
            <a:endParaRPr/>
          </a:p>
          <a:p>
            <a:pPr indent="0" lvl="0" marL="0" rtl="0" algn="l">
              <a:spcBef>
                <a:spcPts val="0"/>
              </a:spcBef>
              <a:spcAft>
                <a:spcPts val="0"/>
              </a:spcAft>
              <a:buClr>
                <a:schemeClr val="dk1"/>
              </a:buClr>
              <a:buSzPts val="1100"/>
              <a:buFont typeface="Calibri"/>
              <a:buNone/>
            </a:pPr>
            <a:r>
              <a:rPr lang="en-GB" sz="1100"/>
              <a:t>The EU currently has 28 members that have delegated some of their sovereignty (e.g. on trade) so that decisions on specific matters of joint interest can be made democratically at European level. No country has ever joined the EU without first belonging to the Council of Europe.</a:t>
            </a:r>
            <a:endParaRPr/>
          </a:p>
          <a:p>
            <a:pPr indent="0" lvl="0" marL="0" rtl="0" algn="l">
              <a:spcBef>
                <a:spcPts val="0"/>
              </a:spcBef>
              <a:spcAft>
                <a:spcPts val="0"/>
              </a:spcAft>
              <a:buClr>
                <a:schemeClr val="dk1"/>
              </a:buClr>
              <a:buSzPts val="1100"/>
              <a:buFont typeface="Calibri"/>
              <a:buNone/>
            </a:pPr>
            <a:r>
              <a:rPr lang="en-GB" sz="1100"/>
              <a:t>Not to be confused with the European Council, which is an institution of the European Union, consisting of the heads of state or government from the 28 member states together with the President of the European Commission, for the purpose of planning EU policy.</a:t>
            </a:r>
            <a:endParaRPr/>
          </a:p>
          <a:p>
            <a:pPr indent="0" lvl="0" marL="0" rtl="0" algn="l">
              <a:spcBef>
                <a:spcPts val="0"/>
              </a:spcBef>
              <a:spcAft>
                <a:spcPts val="0"/>
              </a:spcAft>
              <a:buClr>
                <a:schemeClr val="dk1"/>
              </a:buClr>
              <a:buSzPts val="1100"/>
              <a:buFont typeface="Calibri"/>
              <a:buNone/>
            </a:pPr>
            <a:r>
              <a:t/>
            </a:r>
            <a:endParaRPr sz="1100"/>
          </a:p>
          <a:p>
            <a:pPr indent="0" lvl="0" marL="0" rtl="0" algn="l">
              <a:spcBef>
                <a:spcPts val="0"/>
              </a:spcBef>
              <a:spcAft>
                <a:spcPts val="0"/>
              </a:spcAft>
              <a:buClr>
                <a:schemeClr val="dk1"/>
              </a:buClr>
              <a:buSzPts val="1100"/>
              <a:buFont typeface="Calibri"/>
              <a:buNone/>
            </a:pPr>
            <a:r>
              <a:rPr i="1" lang="en-GB" sz="1100"/>
              <a:t>Note: Do the participants already know about the CoE?</a:t>
            </a:r>
            <a:endParaRPr/>
          </a:p>
          <a:p>
            <a:pPr indent="0" lvl="0" marL="0" rtl="0" algn="l">
              <a:spcBef>
                <a:spcPts val="0"/>
              </a:spcBef>
              <a:spcAft>
                <a:spcPts val="0"/>
              </a:spcAft>
              <a:buNone/>
            </a:pPr>
            <a:r>
              <a:t/>
            </a:r>
            <a:endParaRPr/>
          </a:p>
        </p:txBody>
      </p:sp>
      <p:sp>
        <p:nvSpPr>
          <p:cNvPr id="101" name="Google Shape;101;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Under the pillar of Democracy, </a:t>
            </a:r>
            <a:r>
              <a:rPr b="1" lang="en-GB"/>
              <a:t>a Directorate is focusing on Democratic Citizenship and Participation</a:t>
            </a:r>
            <a:r>
              <a:rPr lang="en-GB"/>
              <a:t>. Its mission, roles and responsibilities: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 </a:t>
            </a:r>
            <a:r>
              <a:rPr i="1" lang="en-GB"/>
              <a:t>to develop democracy, human rights and the rule of law through education and youth policy and practice </a:t>
            </a:r>
            <a:r>
              <a:rPr i="0" lang="en-GB"/>
              <a:t> (…) </a:t>
            </a:r>
            <a:r>
              <a:rPr i="1" lang="en-GB"/>
              <a:t>enabling children and young people to become engaged and responsible European citizens who advocate human rights and participate fully in democratic life”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Within this Directorate, there is the </a:t>
            </a:r>
            <a:r>
              <a:rPr b="1" lang="en-GB"/>
              <a:t>Youth Department: </a:t>
            </a:r>
            <a:r>
              <a:rPr lang="en-GB"/>
              <a:t>it elaborates guidelines, programmes and legal instruments for the development of coherent and effective youth policies at local, national and European levels.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It also provides funding and educational support for international youth activities aiming to promote youth citizenship, youth mobility and the values of human rights, democracy and cultural pluralism. The </a:t>
            </a:r>
            <a:r>
              <a:rPr b="1" lang="en-GB"/>
              <a:t>European Youth Foundation</a:t>
            </a:r>
            <a:r>
              <a:rPr lang="en-GB"/>
              <a:t> is one of these instruments to support young people’s projects.</a:t>
            </a:r>
            <a:endParaRPr/>
          </a:p>
          <a:p>
            <a:pPr indent="0" lvl="0" marL="0" rtl="0" algn="l">
              <a:spcBef>
                <a:spcPts val="0"/>
              </a:spcBef>
              <a:spcAft>
                <a:spcPts val="0"/>
              </a:spcAft>
              <a:buNone/>
            </a:pPr>
            <a:r>
              <a:t/>
            </a:r>
            <a:endParaRPr/>
          </a:p>
        </p:txBody>
      </p:sp>
      <p:sp>
        <p:nvSpPr>
          <p:cNvPr id="119" name="Google Shape;119;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000"/>
              <a:buFont typeface="Calibri"/>
              <a:buChar char="-"/>
            </a:pPr>
            <a:r>
              <a:rPr lang="en-GB" sz="1000"/>
              <a:t>The European Youth Foundation (EYF) is a fund established in 1972 by </a:t>
            </a:r>
            <a:r>
              <a:rPr b="0" lang="en-GB" sz="1000">
                <a:solidFill>
                  <a:schemeClr val="dk1"/>
                </a:solidFill>
              </a:rPr>
              <a:t>the CoE </a:t>
            </a:r>
            <a:r>
              <a:rPr lang="en-GB" sz="1000"/>
              <a:t>to provide </a:t>
            </a:r>
            <a:r>
              <a:rPr b="1" lang="en-GB" sz="1000"/>
              <a:t>financial and educational support</a:t>
            </a:r>
            <a:r>
              <a:rPr lang="en-GB" sz="1000"/>
              <a:t> for European youth activities. </a:t>
            </a:r>
            <a:endParaRPr/>
          </a:p>
          <a:p>
            <a:pPr indent="-107950" lvl="0" marL="171450" rtl="0" algn="l">
              <a:spcBef>
                <a:spcPts val="0"/>
              </a:spcBef>
              <a:spcAft>
                <a:spcPts val="0"/>
              </a:spcAft>
              <a:buClr>
                <a:schemeClr val="dk1"/>
              </a:buClr>
              <a:buSzPts val="1000"/>
              <a:buFont typeface="Calibri"/>
              <a:buNone/>
            </a:pPr>
            <a:r>
              <a:t/>
            </a:r>
            <a:endParaRPr sz="1000"/>
          </a:p>
          <a:p>
            <a:pPr indent="-171450" lvl="0" marL="171450" rtl="0" algn="l">
              <a:spcBef>
                <a:spcPts val="0"/>
              </a:spcBef>
              <a:spcAft>
                <a:spcPts val="0"/>
              </a:spcAft>
              <a:buClr>
                <a:schemeClr val="dk1"/>
              </a:buClr>
              <a:buSzPts val="1000"/>
              <a:buFont typeface="Calibri"/>
              <a:buChar char="-"/>
            </a:pPr>
            <a:r>
              <a:rPr lang="en-GB" sz="1000"/>
              <a:t>The EYF:</a:t>
            </a:r>
            <a:endParaRPr/>
          </a:p>
          <a:p>
            <a:pPr indent="-171450" lvl="1" marL="628650" rtl="0" algn="l">
              <a:spcBef>
                <a:spcPts val="0"/>
              </a:spcBef>
              <a:spcAft>
                <a:spcPts val="0"/>
              </a:spcAft>
              <a:buClr>
                <a:schemeClr val="dk1"/>
              </a:buClr>
              <a:buSzPts val="1000"/>
              <a:buFont typeface="Calibri"/>
              <a:buChar char="-"/>
            </a:pPr>
            <a:r>
              <a:rPr lang="en-GB" sz="1000"/>
              <a:t>Makes the voice of youth heard</a:t>
            </a:r>
            <a:endParaRPr/>
          </a:p>
          <a:p>
            <a:pPr indent="-171450" lvl="1" marL="628650" rtl="0" algn="l">
              <a:spcBef>
                <a:spcPts val="0"/>
              </a:spcBef>
              <a:spcAft>
                <a:spcPts val="0"/>
              </a:spcAft>
              <a:buClr>
                <a:schemeClr val="dk1"/>
              </a:buClr>
              <a:buSzPts val="1000"/>
              <a:buFont typeface="Calibri"/>
              <a:buChar char="-"/>
            </a:pPr>
            <a:r>
              <a:rPr lang="en-GB" sz="1000"/>
              <a:t>Supports NGOs and Networks</a:t>
            </a:r>
            <a:endParaRPr/>
          </a:p>
          <a:p>
            <a:pPr indent="-171450" lvl="1" marL="628650" rtl="0" algn="l">
              <a:spcBef>
                <a:spcPts val="0"/>
              </a:spcBef>
              <a:spcAft>
                <a:spcPts val="0"/>
              </a:spcAft>
              <a:buClr>
                <a:schemeClr val="dk1"/>
              </a:buClr>
              <a:buSzPts val="1000"/>
              <a:buFont typeface="Calibri"/>
              <a:buChar char="-"/>
            </a:pPr>
            <a:r>
              <a:rPr lang="en-GB" sz="1000"/>
              <a:t>Promotes peace, understanding and respect. </a:t>
            </a:r>
            <a:endParaRPr/>
          </a:p>
          <a:p>
            <a:pPr indent="0" lvl="1" marL="0" marR="0" rtl="0" algn="l">
              <a:lnSpc>
                <a:spcPct val="100000"/>
              </a:lnSpc>
              <a:spcBef>
                <a:spcPts val="0"/>
              </a:spcBef>
              <a:spcAft>
                <a:spcPts val="0"/>
              </a:spcAft>
              <a:buClr>
                <a:schemeClr val="dk1"/>
              </a:buClr>
              <a:buSzPts val="1000"/>
              <a:buFont typeface="Calibri"/>
              <a:buNone/>
            </a:pPr>
            <a:r>
              <a:t/>
            </a:r>
            <a:endParaRPr sz="1000"/>
          </a:p>
          <a:p>
            <a:pPr indent="-171450" lvl="1" marL="171450" marR="0" rtl="0" algn="l">
              <a:lnSpc>
                <a:spcPct val="100000"/>
              </a:lnSpc>
              <a:spcBef>
                <a:spcPts val="0"/>
              </a:spcBef>
              <a:spcAft>
                <a:spcPts val="0"/>
              </a:spcAft>
              <a:buClr>
                <a:schemeClr val="dk1"/>
              </a:buClr>
              <a:buSzPts val="1000"/>
              <a:buFont typeface="Calibri"/>
              <a:buChar char="-"/>
            </a:pPr>
            <a:r>
              <a:rPr lang="en-GB" sz="1000"/>
              <a:t>The EYF is based in the European Youth Centre </a:t>
            </a:r>
            <a:r>
              <a:rPr b="1" lang="en-GB" sz="1000"/>
              <a:t>in Strasbourg</a:t>
            </a:r>
            <a:r>
              <a:rPr lang="en-GB" sz="1000"/>
              <a:t>. </a:t>
            </a:r>
            <a:endParaRPr/>
          </a:p>
          <a:p>
            <a:pPr indent="-107950" lvl="1" marL="171450" marR="0" rtl="0" algn="l">
              <a:lnSpc>
                <a:spcPct val="100000"/>
              </a:lnSpc>
              <a:spcBef>
                <a:spcPts val="0"/>
              </a:spcBef>
              <a:spcAft>
                <a:spcPts val="0"/>
              </a:spcAft>
              <a:buClr>
                <a:schemeClr val="dk1"/>
              </a:buClr>
              <a:buSzPts val="1000"/>
              <a:buFont typeface="Calibri"/>
              <a:buNone/>
            </a:pPr>
            <a:r>
              <a:t/>
            </a:r>
            <a:endParaRPr sz="1000"/>
          </a:p>
          <a:p>
            <a:pPr indent="-171450" lvl="1" marL="171450" marR="0" rtl="0" algn="l">
              <a:lnSpc>
                <a:spcPct val="100000"/>
              </a:lnSpc>
              <a:spcBef>
                <a:spcPts val="0"/>
              </a:spcBef>
              <a:spcAft>
                <a:spcPts val="0"/>
              </a:spcAft>
              <a:buClr>
                <a:schemeClr val="dk1"/>
              </a:buClr>
              <a:buSzPts val="1000"/>
              <a:buFont typeface="Calibri"/>
              <a:buChar char="-"/>
            </a:pPr>
            <a:r>
              <a:rPr lang="en-GB" sz="1000"/>
              <a:t>Only youth NGOs from Council of Europe member states, as well as the European Cultural Convention Signatories: Belarus, Kazakhstan and the Holy See, can apply to the Foundation.</a:t>
            </a:r>
            <a:endParaRPr/>
          </a:p>
          <a:p>
            <a:pPr indent="-107950" lvl="0" marL="171450" rtl="0" algn="l">
              <a:spcBef>
                <a:spcPts val="0"/>
              </a:spcBef>
              <a:spcAft>
                <a:spcPts val="0"/>
              </a:spcAft>
              <a:buClr>
                <a:schemeClr val="dk1"/>
              </a:buClr>
              <a:buSzPts val="1000"/>
              <a:buFont typeface="Calibri"/>
              <a:buNone/>
            </a:pPr>
            <a:r>
              <a:t/>
            </a:r>
            <a:endParaRPr sz="1000"/>
          </a:p>
          <a:p>
            <a:pPr indent="-171450" lvl="0" marL="171450" rtl="0" algn="l">
              <a:spcBef>
                <a:spcPts val="0"/>
              </a:spcBef>
              <a:spcAft>
                <a:spcPts val="0"/>
              </a:spcAft>
              <a:buClr>
                <a:schemeClr val="dk1"/>
              </a:buClr>
              <a:buSzPts val="1000"/>
              <a:buFont typeface="Calibri"/>
              <a:buChar char="-"/>
            </a:pPr>
            <a:r>
              <a:rPr lang="en-GB" sz="1000"/>
              <a:t>The EYF’s budget is mainly made up of obligatory contributions from each Council of Europe member state.</a:t>
            </a:r>
            <a:endParaRPr/>
          </a:p>
          <a:p>
            <a:pPr indent="0" lvl="0" marL="0" rtl="0" algn="l">
              <a:spcBef>
                <a:spcPts val="0"/>
              </a:spcBef>
              <a:spcAft>
                <a:spcPts val="0"/>
              </a:spcAft>
              <a:buNone/>
            </a:pPr>
            <a:r>
              <a:t/>
            </a:r>
            <a:endParaRPr i="1"/>
          </a:p>
          <a:p>
            <a:pPr indent="0" lvl="0" marL="0" rtl="0" algn="l">
              <a:spcBef>
                <a:spcPts val="0"/>
              </a:spcBef>
              <a:spcAft>
                <a:spcPts val="0"/>
              </a:spcAft>
              <a:buNone/>
            </a:pPr>
            <a:r>
              <a:rPr i="1" lang="en-GB"/>
              <a:t>Note: this slide could be adapted focusing on a specific country (see NGOs per country in EYF Annual Report)</a:t>
            </a:r>
            <a:endParaRPr i="1"/>
          </a:p>
          <a:p>
            <a:pPr indent="0" lvl="0" marL="0" rtl="0" algn="l">
              <a:spcBef>
                <a:spcPts val="0"/>
              </a:spcBef>
              <a:spcAft>
                <a:spcPts val="0"/>
              </a:spcAft>
              <a:buNone/>
            </a:pPr>
            <a:r>
              <a:t/>
            </a:r>
            <a:endParaRPr/>
          </a:p>
        </p:txBody>
      </p:sp>
      <p:sp>
        <p:nvSpPr>
          <p:cNvPr id="183" name="Google Shape;183;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rPr lang="en-GB" sz="1100"/>
              <a:t>“</a:t>
            </a:r>
            <a:r>
              <a:rPr i="1" lang="en-GB" sz="1100"/>
              <a:t>The EYF’s mission is to support </a:t>
            </a:r>
            <a:r>
              <a:rPr i="1" lang="en-GB" sz="1100">
                <a:solidFill>
                  <a:schemeClr val="dk1"/>
                </a:solidFill>
                <a:latin typeface="Calibri"/>
                <a:ea typeface="Calibri"/>
                <a:cs typeface="Calibri"/>
                <a:sym typeface="Calibri"/>
              </a:rPr>
              <a:t>young people in getting closer to their objectives and their vision of a better future</a:t>
            </a:r>
            <a:r>
              <a:rPr lang="en-GB" sz="11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sz="1100"/>
          </a:p>
          <a:p>
            <a:pPr indent="-171450" lvl="0" marL="171450" rtl="0" algn="l">
              <a:spcBef>
                <a:spcPts val="0"/>
              </a:spcBef>
              <a:spcAft>
                <a:spcPts val="0"/>
              </a:spcAft>
              <a:buClr>
                <a:schemeClr val="dk1"/>
              </a:buClr>
              <a:buSzPts val="1100"/>
              <a:buFont typeface="Noto Sans Symbols"/>
              <a:buChar char="⮚"/>
            </a:pPr>
            <a:r>
              <a:rPr b="0" lang="en-GB" sz="1100"/>
              <a:t>EYF is </a:t>
            </a:r>
            <a:r>
              <a:rPr b="1" lang="en-GB" sz="1100"/>
              <a:t>more than just a donor, </a:t>
            </a:r>
            <a:r>
              <a:rPr b="0" lang="en-GB" sz="1100"/>
              <a:t>it’s a partner of NGOs:</a:t>
            </a:r>
            <a:endParaRPr/>
          </a:p>
          <a:p>
            <a:pPr indent="-171450" lvl="1" marL="628650" rtl="0" algn="l">
              <a:spcBef>
                <a:spcPts val="0"/>
              </a:spcBef>
              <a:spcAft>
                <a:spcPts val="0"/>
              </a:spcAft>
              <a:buClr>
                <a:schemeClr val="dk1"/>
              </a:buClr>
              <a:buSzPts val="1100"/>
              <a:buFont typeface="Arial"/>
              <a:buChar char="•"/>
            </a:pPr>
            <a:r>
              <a:rPr lang="en-GB" sz="1100"/>
              <a:t>the EYF aims at developing sustainable partnerships with NGOs;</a:t>
            </a:r>
            <a:endParaRPr/>
          </a:p>
          <a:p>
            <a:pPr indent="-171450" lvl="1" marL="628650" rtl="0" algn="l">
              <a:spcBef>
                <a:spcPts val="0"/>
              </a:spcBef>
              <a:spcAft>
                <a:spcPts val="0"/>
              </a:spcAft>
              <a:buClr>
                <a:schemeClr val="dk1"/>
              </a:buClr>
              <a:buSzPts val="1100"/>
              <a:buFont typeface="Arial"/>
              <a:buChar char="•"/>
            </a:pPr>
            <a:r>
              <a:rPr lang="en-GB" sz="1100"/>
              <a:t>one of the </a:t>
            </a:r>
            <a:r>
              <a:rPr b="0" lang="en-GB" sz="1100"/>
              <a:t>core EYF values is</a:t>
            </a:r>
            <a:r>
              <a:rPr b="1" lang="en-GB" sz="1100"/>
              <a:t> respect </a:t>
            </a:r>
            <a:r>
              <a:rPr lang="en-GB" sz="1100"/>
              <a:t>=&gt; the EYF values the work done by NGOs and believes that NGOs know better than anyone else the needs of young people in their context;</a:t>
            </a:r>
            <a:endParaRPr/>
          </a:p>
          <a:p>
            <a:pPr indent="-171450" lvl="1" marL="628650" rtl="0" algn="l">
              <a:spcBef>
                <a:spcPts val="0"/>
              </a:spcBef>
              <a:spcAft>
                <a:spcPts val="0"/>
              </a:spcAft>
              <a:buClr>
                <a:schemeClr val="dk1"/>
              </a:buClr>
              <a:buSzPts val="1100"/>
              <a:buFont typeface="Arial"/>
              <a:buChar char="•"/>
            </a:pPr>
            <a:r>
              <a:rPr lang="en-GB" sz="1100"/>
              <a:t>it is important for the EYF that the ownership of projects remains with the NGOs.</a:t>
            </a:r>
            <a:endParaRPr/>
          </a:p>
          <a:p>
            <a:pPr indent="0" lvl="0" marL="0" rtl="0" algn="l">
              <a:spcBef>
                <a:spcPts val="0"/>
              </a:spcBef>
              <a:spcAft>
                <a:spcPts val="0"/>
              </a:spcAft>
              <a:buNone/>
            </a:pPr>
            <a:r>
              <a:t/>
            </a:r>
            <a:endParaRPr b="1" sz="1100"/>
          </a:p>
          <a:p>
            <a:pPr indent="-171450" lvl="0" marL="171450" rtl="0" algn="l">
              <a:spcBef>
                <a:spcPts val="0"/>
              </a:spcBef>
              <a:spcAft>
                <a:spcPts val="0"/>
              </a:spcAft>
              <a:buClr>
                <a:schemeClr val="dk1"/>
              </a:buClr>
              <a:buSzPts val="1100"/>
              <a:buFont typeface="Noto Sans Symbols"/>
              <a:buChar char="⮚"/>
            </a:pPr>
            <a:r>
              <a:rPr b="1" lang="en-GB" sz="1100"/>
              <a:t>Support</a:t>
            </a:r>
            <a:r>
              <a:rPr lang="en-GB" sz="1100"/>
              <a:t> not only given on a financial level but also at the </a:t>
            </a:r>
            <a:r>
              <a:rPr b="1" lang="en-GB" sz="1100"/>
              <a:t>educational level</a:t>
            </a:r>
            <a:r>
              <a:rPr b="0" lang="en-GB" sz="1100"/>
              <a:t>. </a:t>
            </a:r>
            <a:r>
              <a:rPr b="1" lang="en-GB" sz="1100"/>
              <a:t>The EYF:</a:t>
            </a:r>
            <a:endParaRPr/>
          </a:p>
          <a:p>
            <a:pPr indent="-171450" lvl="1" marL="628650" rtl="0" algn="l">
              <a:spcBef>
                <a:spcPts val="0"/>
              </a:spcBef>
              <a:spcAft>
                <a:spcPts val="0"/>
              </a:spcAft>
              <a:buClr>
                <a:schemeClr val="dk1"/>
              </a:buClr>
              <a:buSzPts val="1100"/>
              <a:buFont typeface="Arial"/>
              <a:buChar char="•"/>
            </a:pPr>
            <a:r>
              <a:rPr b="1" lang="en-GB" sz="1100">
                <a:solidFill>
                  <a:schemeClr val="dk1"/>
                </a:solidFill>
                <a:latin typeface="Calibri"/>
                <a:ea typeface="Calibri"/>
                <a:cs typeface="Calibri"/>
                <a:sym typeface="Calibri"/>
              </a:rPr>
              <a:t>offers guidance</a:t>
            </a:r>
            <a:r>
              <a:rPr b="0" lang="en-GB" sz="1100">
                <a:solidFill>
                  <a:schemeClr val="dk1"/>
                </a:solidFill>
                <a:latin typeface="Calibri"/>
                <a:ea typeface="Calibri"/>
                <a:cs typeface="Calibri"/>
                <a:sym typeface="Calibri"/>
              </a:rPr>
              <a:t> </a:t>
            </a:r>
            <a:r>
              <a:rPr lang="en-GB" sz="1100">
                <a:solidFill>
                  <a:schemeClr val="dk1"/>
                </a:solidFill>
                <a:latin typeface="Calibri"/>
                <a:ea typeface="Calibri"/>
                <a:cs typeface="Calibri"/>
                <a:sym typeface="Calibri"/>
              </a:rPr>
              <a:t>during the application and reporting process;</a:t>
            </a:r>
            <a:endParaRPr sz="11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100"/>
              <a:buFont typeface="Arial"/>
              <a:buChar char="•"/>
            </a:pPr>
            <a:r>
              <a:rPr b="1" lang="en-GB" sz="1100">
                <a:solidFill>
                  <a:schemeClr val="dk1"/>
                </a:solidFill>
                <a:latin typeface="Calibri"/>
                <a:ea typeface="Calibri"/>
                <a:cs typeface="Calibri"/>
                <a:sym typeface="Calibri"/>
              </a:rPr>
              <a:t>provides extended evaluation of content and methodology</a:t>
            </a:r>
            <a:r>
              <a:rPr b="0" lang="en-GB" sz="1100">
                <a:solidFill>
                  <a:schemeClr val="dk1"/>
                </a:solidFill>
                <a:latin typeface="Calibri"/>
                <a:ea typeface="Calibri"/>
                <a:cs typeface="Calibri"/>
                <a:sym typeface="Calibri"/>
              </a:rPr>
              <a:t> t</a:t>
            </a:r>
            <a:r>
              <a:rPr b="0" lang="en-GB" sz="1100"/>
              <a:t>hrough constructive feedback, raising questions and giving recommendations in order to create a reflection process;</a:t>
            </a:r>
            <a:endParaRPr b="0" sz="11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100"/>
              <a:buFont typeface="Arial"/>
              <a:buChar char="•"/>
            </a:pPr>
            <a:r>
              <a:rPr b="1" lang="en-GB" sz="1100">
                <a:solidFill>
                  <a:schemeClr val="dk1"/>
                </a:solidFill>
                <a:latin typeface="Calibri"/>
                <a:ea typeface="Calibri"/>
                <a:cs typeface="Calibri"/>
                <a:sym typeface="Calibri"/>
              </a:rPr>
              <a:t>transfers knowledge </a:t>
            </a:r>
            <a:r>
              <a:rPr lang="en-GB" sz="1100">
                <a:solidFill>
                  <a:schemeClr val="dk1"/>
                </a:solidFill>
                <a:latin typeface="Calibri"/>
                <a:ea typeface="Calibri"/>
                <a:cs typeface="Calibri"/>
                <a:sym typeface="Calibri"/>
              </a:rPr>
              <a:t>by sharing educational material developed by CoE and youth NGOs.</a:t>
            </a:r>
            <a:endParaRPr/>
          </a:p>
          <a:p>
            <a:pPr indent="0" lvl="0" marL="0" rtl="0" algn="l">
              <a:spcBef>
                <a:spcPts val="0"/>
              </a:spcBef>
              <a:spcAft>
                <a:spcPts val="0"/>
              </a:spcAft>
              <a:buNone/>
            </a:pPr>
            <a:r>
              <a:t/>
            </a:r>
            <a:endParaRPr b="0" sz="1100"/>
          </a:p>
          <a:p>
            <a:pPr indent="-171450" lvl="0" marL="171450" marR="0" rtl="0" algn="l">
              <a:lnSpc>
                <a:spcPct val="100000"/>
              </a:lnSpc>
              <a:spcBef>
                <a:spcPts val="0"/>
              </a:spcBef>
              <a:spcAft>
                <a:spcPts val="0"/>
              </a:spcAft>
              <a:buClr>
                <a:schemeClr val="dk1"/>
              </a:buClr>
              <a:buSzPts val="1100"/>
              <a:buFont typeface="Noto Sans Symbols"/>
              <a:buChar char="⮚"/>
            </a:pPr>
            <a:r>
              <a:rPr b="0" lang="en-GB" sz="1100"/>
              <a:t>The spirit is put into practice through </a:t>
            </a:r>
            <a:r>
              <a:rPr b="1" lang="en-GB" sz="1100"/>
              <a:t>a 2-way communication </a:t>
            </a:r>
            <a:r>
              <a:rPr b="0" lang="en-GB" sz="1100"/>
              <a:t>between the EYF and the NGOs: </a:t>
            </a:r>
            <a:endParaRPr/>
          </a:p>
          <a:p>
            <a:pPr indent="-171450" lvl="1" marL="628650" marR="0" rtl="0" algn="l">
              <a:lnSpc>
                <a:spcPct val="100000"/>
              </a:lnSpc>
              <a:spcBef>
                <a:spcPts val="0"/>
              </a:spcBef>
              <a:spcAft>
                <a:spcPts val="0"/>
              </a:spcAft>
              <a:buClr>
                <a:schemeClr val="dk1"/>
              </a:buClr>
              <a:buSzPts val="1100"/>
              <a:buFont typeface="Arial"/>
              <a:buChar char="•"/>
            </a:pPr>
            <a:r>
              <a:rPr b="0" lang="en-GB" sz="1100"/>
              <a:t>all correspondence concerning registration, a grant application or a report between the EYF and the NGOs is </a:t>
            </a:r>
            <a:r>
              <a:rPr b="1" lang="en-GB" sz="1100"/>
              <a:t>done through the EYF online system</a:t>
            </a:r>
            <a:r>
              <a:rPr b="0" lang="en-GB" sz="1100"/>
              <a:t>, at all stages of the process;</a:t>
            </a:r>
            <a:endParaRPr/>
          </a:p>
          <a:p>
            <a:pPr indent="-171450" lvl="1" marL="628650" marR="0" rtl="0" algn="l">
              <a:lnSpc>
                <a:spcPct val="100000"/>
              </a:lnSpc>
              <a:spcBef>
                <a:spcPts val="0"/>
              </a:spcBef>
              <a:spcAft>
                <a:spcPts val="0"/>
              </a:spcAft>
              <a:buClr>
                <a:schemeClr val="dk1"/>
              </a:buClr>
              <a:buSzPts val="1100"/>
              <a:buFont typeface="Arial"/>
              <a:buChar char="•"/>
            </a:pPr>
            <a:r>
              <a:rPr b="0" lang="en-GB" sz="1100"/>
              <a:t>an open, transparent and direct communication is fostered. </a:t>
            </a:r>
            <a:endParaRPr/>
          </a:p>
          <a:p>
            <a:pPr indent="0" lvl="0" marL="0" rtl="0" algn="l">
              <a:spcBef>
                <a:spcPts val="0"/>
              </a:spcBef>
              <a:spcAft>
                <a:spcPts val="0"/>
              </a:spcAft>
              <a:buNone/>
            </a:pPr>
            <a:r>
              <a:t/>
            </a:r>
            <a:endParaRPr sz="1100"/>
          </a:p>
          <a:p>
            <a:pPr indent="0" lvl="0" marL="0" rtl="0" algn="l">
              <a:spcBef>
                <a:spcPts val="0"/>
              </a:spcBef>
              <a:spcAft>
                <a:spcPts val="0"/>
              </a:spcAft>
              <a:buNone/>
            </a:pPr>
            <a:r>
              <a:t/>
            </a:r>
            <a:endParaRPr b="1" sz="12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9" name="Google Shape;199;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THE EYF supports:</a:t>
            </a:r>
            <a:endParaRPr/>
          </a:p>
          <a:p>
            <a:pPr indent="-152400" lvl="0" marL="228600" rtl="0" algn="l">
              <a:spcBef>
                <a:spcPts val="0"/>
              </a:spcBef>
              <a:spcAft>
                <a:spcPts val="0"/>
              </a:spcAft>
              <a:buClr>
                <a:schemeClr val="dk1"/>
              </a:buClr>
              <a:buSzPts val="1200"/>
              <a:buFont typeface="Noto Sans Symbols"/>
              <a:buNone/>
            </a:pPr>
            <a:r>
              <a:t/>
            </a:r>
            <a:endParaRPr sz="1200">
              <a:latin typeface="Calibri"/>
              <a:ea typeface="Calibri"/>
              <a:cs typeface="Calibri"/>
              <a:sym typeface="Calibri"/>
            </a:endParaRPr>
          </a:p>
          <a:p>
            <a:pPr indent="-228600" lvl="0" marL="228600" rtl="0" algn="l">
              <a:spcBef>
                <a:spcPts val="0"/>
              </a:spcBef>
              <a:spcAft>
                <a:spcPts val="0"/>
              </a:spcAft>
              <a:buClr>
                <a:schemeClr val="dk1"/>
              </a:buClr>
              <a:buSzPts val="1200"/>
              <a:buFont typeface="Noto Sans Symbols"/>
              <a:buChar char="⮚"/>
            </a:pPr>
            <a:r>
              <a:rPr b="1" lang="en-GB" sz="1200">
                <a:latin typeface="Calibri"/>
                <a:ea typeface="Calibri"/>
                <a:cs typeface="Calibri"/>
                <a:sym typeface="Calibri"/>
              </a:rPr>
              <a:t>Youth-led, youth-oriented projects</a:t>
            </a:r>
            <a:r>
              <a:rPr lang="en-GB" sz="1200">
                <a:latin typeface="Calibri"/>
                <a:ea typeface="Calibri"/>
                <a:cs typeface="Calibri"/>
                <a:sym typeface="Calibri"/>
              </a:rPr>
              <a:t>, =&gt; projects </a:t>
            </a:r>
            <a:r>
              <a:rPr b="0" lang="en-GB" sz="1200">
                <a:latin typeface="Calibri"/>
                <a:ea typeface="Calibri"/>
                <a:cs typeface="Calibri"/>
                <a:sym typeface="Calibri"/>
              </a:rPr>
              <a:t>developed by, with and for young people,</a:t>
            </a:r>
            <a:r>
              <a:rPr b="1" lang="en-GB" sz="1200">
                <a:latin typeface="Calibri"/>
                <a:ea typeface="Calibri"/>
                <a:cs typeface="Calibri"/>
                <a:sym typeface="Calibri"/>
              </a:rPr>
              <a:t> </a:t>
            </a:r>
            <a:r>
              <a:rPr b="0" lang="en-GB" sz="1200">
                <a:latin typeface="Calibri"/>
                <a:ea typeface="Calibri"/>
                <a:cs typeface="Calibri"/>
                <a:sym typeface="Calibri"/>
              </a:rPr>
              <a:t>responding</a:t>
            </a:r>
            <a:r>
              <a:rPr b="1" lang="en-GB" sz="1200">
                <a:latin typeface="Calibri"/>
                <a:ea typeface="Calibri"/>
                <a:cs typeface="Calibri"/>
                <a:sym typeface="Calibri"/>
              </a:rPr>
              <a:t> </a:t>
            </a:r>
            <a:r>
              <a:rPr lang="en-GB" sz="1200">
                <a:latin typeface="Calibri"/>
                <a:ea typeface="Calibri"/>
                <a:cs typeface="Calibri"/>
                <a:sym typeface="Calibri"/>
              </a:rPr>
              <a:t>to issues, needs and challenges </a:t>
            </a:r>
            <a:r>
              <a:rPr b="0" lang="en-GB" sz="1200">
                <a:latin typeface="Calibri"/>
                <a:ea typeface="Calibri"/>
                <a:cs typeface="Calibri"/>
                <a:sym typeface="Calibri"/>
              </a:rPr>
              <a:t>that concern young people</a:t>
            </a:r>
            <a:r>
              <a:rPr lang="en-GB" sz="1200">
                <a:latin typeface="Calibri"/>
                <a:ea typeface="Calibri"/>
                <a:cs typeface="Calibri"/>
                <a:sym typeface="Calibri"/>
              </a:rPr>
              <a:t>. </a:t>
            </a:r>
            <a:endParaRPr/>
          </a:p>
          <a:p>
            <a:pPr indent="-152400" lvl="0" marL="228600" rtl="0" algn="l">
              <a:spcBef>
                <a:spcPts val="0"/>
              </a:spcBef>
              <a:spcAft>
                <a:spcPts val="0"/>
              </a:spcAft>
              <a:buClr>
                <a:schemeClr val="dk1"/>
              </a:buClr>
              <a:buSzPts val="1200"/>
              <a:buFont typeface="Noto Sans Symbols"/>
              <a:buNone/>
            </a:pPr>
            <a:r>
              <a:t/>
            </a:r>
            <a:endParaRPr sz="1200">
              <a:latin typeface="Calibri"/>
              <a:ea typeface="Calibri"/>
              <a:cs typeface="Calibri"/>
              <a:sym typeface="Calibri"/>
            </a:endParaRPr>
          </a:p>
          <a:p>
            <a:pPr indent="-171450" lvl="0" marL="171450" rtl="0" algn="l">
              <a:spcBef>
                <a:spcPts val="0"/>
              </a:spcBef>
              <a:spcAft>
                <a:spcPts val="0"/>
              </a:spcAft>
              <a:buClr>
                <a:schemeClr val="dk1"/>
              </a:buClr>
              <a:buSzPts val="1200"/>
              <a:buFont typeface="Noto Sans Symbols"/>
              <a:buChar char="⮚"/>
            </a:pPr>
            <a:r>
              <a:rPr lang="en-GB"/>
              <a:t>In order to obtain the EYF's support, it is essential that a project falls within the </a:t>
            </a:r>
            <a:r>
              <a:rPr b="1" lang="en-GB"/>
              <a:t>priorities of the Youth Sector of the CoE</a:t>
            </a:r>
            <a:r>
              <a:rPr lang="en-GB"/>
              <a:t>:</a:t>
            </a:r>
            <a:endParaRPr/>
          </a:p>
          <a:p>
            <a:pPr indent="-171450" lvl="1" marL="628650" rtl="0" algn="l">
              <a:spcBef>
                <a:spcPts val="0"/>
              </a:spcBef>
              <a:spcAft>
                <a:spcPts val="0"/>
              </a:spcAft>
              <a:buClr>
                <a:schemeClr val="dk1"/>
              </a:buClr>
              <a:buSzPts val="1200"/>
              <a:buFont typeface="Arial"/>
              <a:buChar char="•"/>
            </a:pPr>
            <a:r>
              <a:rPr lang="en-GB"/>
              <a:t>They are decided every 2 years.</a:t>
            </a:r>
            <a:endParaRPr/>
          </a:p>
          <a:p>
            <a:pPr indent="-171450" lvl="1" marL="62865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All the activities of the youth sector of the CoE for those 2 years have to be thematically linked with them.</a:t>
            </a:r>
            <a:endParaRPr sz="12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three strategic priorities for the 2018-2019 biennium are:</a:t>
            </a:r>
            <a:endParaRPr sz="1200">
              <a:solidFill>
                <a:schemeClr val="dk1"/>
              </a:solidFill>
              <a:latin typeface="Calibri"/>
              <a:ea typeface="Calibri"/>
              <a:cs typeface="Calibri"/>
              <a:sym typeface="Calibri"/>
            </a:endParaRPr>
          </a:p>
          <a:p>
            <a:pPr indent="-228600" lvl="5" marL="2514600" rtl="0" algn="l">
              <a:spcBef>
                <a:spcPts val="0"/>
              </a:spcBef>
              <a:spcAft>
                <a:spcPts val="0"/>
              </a:spcAft>
              <a:buClr>
                <a:schemeClr val="dk1"/>
              </a:buClr>
              <a:buSzPts val="1200"/>
              <a:buFont typeface="Calibri"/>
              <a:buAutoNum type="arabicPeriod"/>
            </a:pPr>
            <a:r>
              <a:rPr i="1" lang="en-GB" sz="1200">
                <a:solidFill>
                  <a:schemeClr val="dk1"/>
                </a:solidFill>
                <a:latin typeface="Calibri"/>
                <a:ea typeface="Calibri"/>
                <a:cs typeface="Calibri"/>
                <a:sym typeface="Calibri"/>
              </a:rPr>
              <a:t>Access to rights</a:t>
            </a:r>
            <a:endParaRPr i="1" sz="1200">
              <a:solidFill>
                <a:schemeClr val="dk1"/>
              </a:solidFill>
              <a:latin typeface="Calibri"/>
              <a:ea typeface="Calibri"/>
              <a:cs typeface="Calibri"/>
              <a:sym typeface="Calibri"/>
            </a:endParaRPr>
          </a:p>
          <a:p>
            <a:pPr indent="-228600" lvl="5" marL="2514600" rtl="0" algn="l">
              <a:spcBef>
                <a:spcPts val="0"/>
              </a:spcBef>
              <a:spcAft>
                <a:spcPts val="0"/>
              </a:spcAft>
              <a:buClr>
                <a:schemeClr val="dk1"/>
              </a:buClr>
              <a:buSzPts val="1200"/>
              <a:buFont typeface="Calibri"/>
              <a:buAutoNum type="arabicPeriod"/>
            </a:pPr>
            <a:r>
              <a:rPr i="1" lang="en-GB" sz="1200">
                <a:solidFill>
                  <a:schemeClr val="dk1"/>
                </a:solidFill>
                <a:latin typeface="Calibri"/>
                <a:ea typeface="Calibri"/>
                <a:cs typeface="Calibri"/>
                <a:sym typeface="Calibri"/>
              </a:rPr>
              <a:t>Youth participation and youth work</a:t>
            </a:r>
            <a:endParaRPr/>
          </a:p>
          <a:p>
            <a:pPr indent="-228600" lvl="5" marL="2514600" rtl="0" algn="l">
              <a:spcBef>
                <a:spcPts val="0"/>
              </a:spcBef>
              <a:spcAft>
                <a:spcPts val="0"/>
              </a:spcAft>
              <a:buClr>
                <a:schemeClr val="dk1"/>
              </a:buClr>
              <a:buSzPts val="1200"/>
              <a:buFont typeface="Calibri"/>
              <a:buAutoNum type="arabicPeriod"/>
            </a:pPr>
            <a:r>
              <a:rPr i="1" lang="en-GB" sz="1200">
                <a:solidFill>
                  <a:schemeClr val="dk1"/>
                </a:solidFill>
                <a:latin typeface="Calibri"/>
                <a:ea typeface="Calibri"/>
                <a:cs typeface="Calibri"/>
                <a:sym typeface="Calibri"/>
              </a:rPr>
              <a:t>Inclusive and peaceful societies </a:t>
            </a:r>
            <a:endParaRPr/>
          </a:p>
          <a:p>
            <a:pPr indent="0" lvl="1" marL="45720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Noto Sans Symbols"/>
              <a:buChar char="⮚"/>
            </a:pPr>
            <a:r>
              <a:rPr b="1" lang="en-GB" sz="1200">
                <a:solidFill>
                  <a:schemeClr val="dk1"/>
                </a:solidFill>
                <a:latin typeface="Calibri"/>
                <a:ea typeface="Calibri"/>
                <a:cs typeface="Calibri"/>
                <a:sym typeface="Calibri"/>
              </a:rPr>
              <a:t>Non-formal education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EYF is clearly expecting that youth projects use a non-formal education (NFE) approach. </a:t>
            </a:r>
            <a:endParaRPr/>
          </a:p>
          <a:p>
            <a:pPr indent="0" lvl="0" marL="0" rtl="0" algn="l">
              <a:spcBef>
                <a:spcPts val="0"/>
              </a:spcBef>
              <a:spcAft>
                <a:spcPts val="0"/>
              </a:spcAft>
              <a:buClr>
                <a:schemeClr val="dk1"/>
              </a:buClr>
              <a:buSzPts val="1200"/>
              <a:buFont typeface="Calibri"/>
              <a:buNone/>
            </a:pPr>
            <a:r>
              <a:t/>
            </a:r>
            <a:endParaRPr b="0" sz="1200" u="sng">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b="0" lang="en-GB" sz="1200" u="sng">
                <a:solidFill>
                  <a:schemeClr val="dk1"/>
                </a:solidFill>
                <a:latin typeface="Calibri"/>
                <a:ea typeface="Calibri"/>
                <a:cs typeface="Calibri"/>
                <a:sym typeface="Calibri"/>
              </a:rPr>
              <a:t>Definition:</a:t>
            </a:r>
            <a:endParaRPr/>
          </a:p>
          <a:p>
            <a:pPr indent="0" lvl="0" marL="0" rtl="0" algn="l">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Non-formal education refers to planned, structured programmes and processes of personal and social education for young people designed to improve a range of skills and competences, outside the formal educational curriculum.</a:t>
            </a:r>
            <a:endParaRPr/>
          </a:p>
          <a:p>
            <a:pPr indent="0" lvl="0" marL="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NFE (for the EYF) should be:</a:t>
            </a:r>
            <a:endParaRPr/>
          </a:p>
          <a:p>
            <a:pPr indent="-171450" lvl="0" marL="17145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an organised educational process with learning objectives</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participatory</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learner-centred</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based on the experiences and actions of the participants</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organised on the basis of the needs of the participants.</a:t>
            </a:r>
            <a:endParaRPr/>
          </a:p>
          <a:p>
            <a:pPr indent="-95250" lvl="0" marL="171450" rtl="0" algn="l">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Noto Sans Symbols"/>
              <a:buNone/>
            </a:pPr>
            <a:r>
              <a:rPr lang="en-GB" sz="1200">
                <a:solidFill>
                  <a:schemeClr val="dk1"/>
                </a:solidFill>
                <a:latin typeface="Calibri"/>
                <a:ea typeface="Calibri"/>
                <a:cs typeface="Calibri"/>
                <a:sym typeface="Calibri"/>
              </a:rPr>
              <a:t>For more information visit the EYF webpage dedicated to </a:t>
            </a:r>
            <a:r>
              <a:rPr lang="en-GB" sz="1200">
                <a:solidFill>
                  <a:srgbClr val="366092"/>
                </a:solidFill>
                <a:latin typeface="Calibri"/>
                <a:ea typeface="Calibri"/>
                <a:cs typeface="Calibri"/>
                <a:sym typeface="Calibri"/>
              </a:rPr>
              <a:t>NFE</a:t>
            </a:r>
            <a:endParaRPr/>
          </a:p>
          <a:p>
            <a:pPr indent="0" lvl="0" marL="0" rtl="0" algn="l">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Noto Sans Symbols"/>
              <a:buChar char="⮚"/>
            </a:pPr>
            <a:r>
              <a:rPr b="1" lang="en-GB" sz="1200">
                <a:solidFill>
                  <a:schemeClr val="dk1"/>
                </a:solidFill>
                <a:latin typeface="Calibri"/>
                <a:ea typeface="Calibri"/>
                <a:cs typeface="Calibri"/>
                <a:sym typeface="Calibri"/>
              </a:rPr>
              <a:t>Gender perspective</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EYF is actively promoting the integration of a gender perspective in the youth projects is supports.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Overall, the EYF expects a 2-level approach from the NGOs:</a:t>
            </a:r>
            <a:endParaRPr/>
          </a:p>
          <a:p>
            <a:pPr indent="-171450" lvl="0" marL="17145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to review the topic they will work with in their project and try to find out the gender dimension in it; </a:t>
            </a:r>
            <a:endParaRPr/>
          </a:p>
          <a:p>
            <a:pPr indent="-171450" lvl="0" marL="17145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to apply practices in their organisational processes in order to be more inclusive.</a:t>
            </a:r>
            <a:endParaRPr/>
          </a:p>
          <a:p>
            <a:pPr indent="0" lvl="0" marL="0" rtl="0" algn="l">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Noto Sans Symbols"/>
              <a:buChar char="⮚"/>
            </a:pPr>
            <a:r>
              <a:rPr lang="en-GB"/>
              <a:t>Ask yourself these questions:</a:t>
            </a:r>
            <a:endParaRPr/>
          </a:p>
          <a:p>
            <a:pPr indent="-171450" lvl="0" marL="171450" rtl="0" algn="l">
              <a:spcBef>
                <a:spcPts val="0"/>
              </a:spcBef>
              <a:spcAft>
                <a:spcPts val="0"/>
              </a:spcAft>
              <a:buClr>
                <a:schemeClr val="dk1"/>
              </a:buClr>
              <a:buSzPts val="1200"/>
              <a:buFont typeface="Arial"/>
              <a:buChar char="•"/>
            </a:pPr>
            <a:r>
              <a:rPr lang="en-GB"/>
              <a:t>Is our organisation </a:t>
            </a:r>
            <a:r>
              <a:rPr b="1" lang="en-GB"/>
              <a:t>inclusive</a:t>
            </a:r>
            <a:r>
              <a:rPr lang="en-GB"/>
              <a:t>?</a:t>
            </a:r>
            <a:endParaRPr/>
          </a:p>
          <a:p>
            <a:pPr indent="-171450" lvl="0" marL="171450" rtl="0" algn="l">
              <a:spcBef>
                <a:spcPts val="0"/>
              </a:spcBef>
              <a:spcAft>
                <a:spcPts val="0"/>
              </a:spcAft>
              <a:buClr>
                <a:schemeClr val="dk1"/>
              </a:buClr>
              <a:buSzPts val="1200"/>
              <a:buFont typeface="Arial"/>
              <a:buChar char="•"/>
            </a:pPr>
            <a:r>
              <a:rPr lang="en-GB"/>
              <a:t>Are we willing to welcome new members with </a:t>
            </a:r>
            <a:r>
              <a:rPr b="1" lang="en-GB"/>
              <a:t>different </a:t>
            </a:r>
            <a:r>
              <a:rPr lang="en-GB"/>
              <a:t>skills and perspectives?</a:t>
            </a:r>
            <a:endParaRPr/>
          </a:p>
          <a:p>
            <a:pPr indent="-171450" lvl="0" marL="171450" rtl="0" algn="l">
              <a:spcBef>
                <a:spcPts val="0"/>
              </a:spcBef>
              <a:spcAft>
                <a:spcPts val="0"/>
              </a:spcAft>
              <a:buClr>
                <a:schemeClr val="dk1"/>
              </a:buClr>
              <a:buSzPts val="1200"/>
              <a:buFont typeface="Arial"/>
              <a:buChar char="•"/>
            </a:pPr>
            <a:r>
              <a:rPr lang="en-GB"/>
              <a:t>Do we provide a </a:t>
            </a:r>
            <a:r>
              <a:rPr b="1" lang="en-GB"/>
              <a:t>safe </a:t>
            </a:r>
            <a:r>
              <a:rPr lang="en-GB"/>
              <a:t>space for everyone to participate?</a:t>
            </a:r>
            <a:endParaRPr/>
          </a:p>
          <a:p>
            <a:pPr indent="-171450" lvl="0" marL="171450" rtl="0" algn="l">
              <a:spcBef>
                <a:spcPts val="0"/>
              </a:spcBef>
              <a:spcAft>
                <a:spcPts val="0"/>
              </a:spcAft>
              <a:buClr>
                <a:schemeClr val="dk1"/>
              </a:buClr>
              <a:buSzPts val="1200"/>
              <a:buFont typeface="Arial"/>
              <a:buChar char="•"/>
            </a:pPr>
            <a:r>
              <a:rPr lang="en-GB"/>
              <a:t>Do we aim to ensure the </a:t>
            </a:r>
            <a:r>
              <a:rPr b="1" lang="en-GB"/>
              <a:t>active participation</a:t>
            </a:r>
            <a:r>
              <a:rPr lang="en-GB"/>
              <a:t> of all young people without discrimination?</a:t>
            </a:r>
            <a:endParaRPr/>
          </a:p>
          <a:p>
            <a:pPr indent="-171450" lvl="0" marL="171450" rtl="0" algn="l">
              <a:spcBef>
                <a:spcPts val="0"/>
              </a:spcBef>
              <a:spcAft>
                <a:spcPts val="0"/>
              </a:spcAft>
              <a:buClr>
                <a:schemeClr val="dk1"/>
              </a:buClr>
              <a:buSzPts val="1200"/>
              <a:buFont typeface="Arial"/>
              <a:buChar char="•"/>
            </a:pPr>
            <a:r>
              <a:rPr lang="en-GB"/>
              <a:t>Do we have enough information about our target groups and cater for their </a:t>
            </a:r>
            <a:r>
              <a:rPr b="1" lang="en-GB"/>
              <a:t>needs</a:t>
            </a:r>
            <a:r>
              <a:rPr lang="en-GB"/>
              <a:t>?</a:t>
            </a:r>
            <a:endParaRPr/>
          </a:p>
          <a:p>
            <a:pPr indent="-171450" lvl="0" marL="171450" rtl="0" algn="l">
              <a:spcBef>
                <a:spcPts val="0"/>
              </a:spcBef>
              <a:spcAft>
                <a:spcPts val="0"/>
              </a:spcAft>
              <a:buClr>
                <a:schemeClr val="dk1"/>
              </a:buClr>
              <a:buSzPts val="1200"/>
              <a:buFont typeface="Arial"/>
              <a:buChar char="•"/>
            </a:pPr>
            <a:r>
              <a:rPr lang="en-GB"/>
              <a:t>Will our work be more </a:t>
            </a:r>
            <a:r>
              <a:rPr b="1" lang="en-GB"/>
              <a:t>effective </a:t>
            </a:r>
            <a:r>
              <a:rPr lang="en-GB"/>
              <a:t>if we take a “gender perspective” into account?</a:t>
            </a:r>
            <a:endParaRPr/>
          </a:p>
          <a:p>
            <a:pPr indent="0" lvl="0" marL="0" rtl="0" algn="l">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What we do</a:t>
            </a:r>
            <a:r>
              <a:rPr b="1" lang="en-GB" sz="1200">
                <a:solidFill>
                  <a:schemeClr val="dk1"/>
                </a:solidFill>
                <a:latin typeface="Calibri"/>
                <a:ea typeface="Calibri"/>
                <a:cs typeface="Calibri"/>
                <a:sym typeface="Calibri"/>
              </a:rPr>
              <a:t> NOT </a:t>
            </a:r>
            <a:r>
              <a:rPr lang="en-GB" sz="1200">
                <a:solidFill>
                  <a:schemeClr val="dk1"/>
                </a:solidFill>
                <a:latin typeface="Calibri"/>
                <a:ea typeface="Calibri"/>
                <a:cs typeface="Calibri"/>
                <a:sym typeface="Calibri"/>
              </a:rPr>
              <a:t>support:</a:t>
            </a:r>
            <a:endParaRPr/>
          </a:p>
          <a:p>
            <a:pPr indent="-171450" lvl="0" marL="17145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scholarships of any kind </a:t>
            </a:r>
            <a:endParaRPr/>
          </a:p>
          <a:p>
            <a:pPr indent="-171450" lvl="0" marL="17145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commercial operations</a:t>
            </a:r>
            <a:endParaRPr/>
          </a:p>
          <a:p>
            <a:pPr indent="-171450" lvl="0" marL="17145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construction, purchase or equipment of buildings</a:t>
            </a:r>
            <a:endParaRPr/>
          </a:p>
          <a:p>
            <a:pPr indent="-171450" lvl="0" marL="17145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sports activities</a:t>
            </a:r>
            <a:endParaRPr/>
          </a:p>
          <a:p>
            <a:pPr indent="-171450" lvl="0" marL="17145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tourism</a:t>
            </a:r>
            <a:endParaRPr/>
          </a:p>
          <a:p>
            <a:pPr indent="-171450" lvl="0" marL="171450" rtl="0" algn="l">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participation in international exchanges</a:t>
            </a:r>
            <a:endParaRPr/>
          </a:p>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18" name="Google Shape;218;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100"/>
              <a:buFont typeface="Noto Sans Symbols"/>
              <a:buChar char="⮚"/>
            </a:pPr>
            <a:r>
              <a:rPr lang="en-GB" sz="1100"/>
              <a:t>Non-profit-making youth organisations independent from the government.</a:t>
            </a:r>
            <a:endParaRPr/>
          </a:p>
          <a:p>
            <a:pPr indent="-171450" lvl="0" marL="171450" marR="0" rtl="0" algn="l">
              <a:lnSpc>
                <a:spcPct val="100000"/>
              </a:lnSpc>
              <a:spcBef>
                <a:spcPts val="0"/>
              </a:spcBef>
              <a:spcAft>
                <a:spcPts val="0"/>
              </a:spcAft>
              <a:buClr>
                <a:schemeClr val="dk1"/>
              </a:buClr>
              <a:buSzPts val="1100"/>
              <a:buFont typeface="Noto Sans Symbols"/>
              <a:buChar char="⮚"/>
            </a:pPr>
            <a:r>
              <a:rPr lang="en-GB" sz="1100"/>
              <a:t>They must have their own official statutes.</a:t>
            </a:r>
            <a:endParaRPr/>
          </a:p>
          <a:p>
            <a:pPr indent="-171450" lvl="0" marL="171450" marR="0" rtl="0" algn="l">
              <a:lnSpc>
                <a:spcPct val="100000"/>
              </a:lnSpc>
              <a:spcBef>
                <a:spcPts val="0"/>
              </a:spcBef>
              <a:spcAft>
                <a:spcPts val="0"/>
              </a:spcAft>
              <a:buClr>
                <a:schemeClr val="dk1"/>
              </a:buClr>
              <a:buSzPts val="1100"/>
              <a:buFont typeface="Noto Sans Symbols"/>
              <a:buChar char="⮚"/>
            </a:pPr>
            <a:r>
              <a:rPr lang="en-GB" sz="1100"/>
              <a:t>An NGO should not only work for young people, more importantly it should carry out its work with young people who should be involved in the decision-making process of the organisation.</a:t>
            </a:r>
            <a:endParaRPr/>
          </a:p>
          <a:p>
            <a:pPr indent="-171450" lvl="0" marL="171450" marR="0" rtl="0" algn="l">
              <a:lnSpc>
                <a:spcPct val="100000"/>
              </a:lnSpc>
              <a:spcBef>
                <a:spcPts val="0"/>
              </a:spcBef>
              <a:spcAft>
                <a:spcPts val="0"/>
              </a:spcAft>
              <a:buClr>
                <a:schemeClr val="dk1"/>
              </a:buClr>
              <a:buSzPts val="1100"/>
              <a:buFont typeface="Noto Sans Symbols"/>
              <a:buChar char="⮚"/>
            </a:pPr>
            <a:r>
              <a:rPr lang="en-GB" sz="1100"/>
              <a:t>An NGO registered with the EYF has to be based in one of the 50 signatories to the European Cultural Convention (47 CoE member states + Belarus, Holy See and Kazakhstan).</a:t>
            </a:r>
            <a:endParaRPr/>
          </a:p>
          <a:p>
            <a:pPr indent="-171450" lvl="0" marL="171450" marR="0" rtl="0" algn="l">
              <a:lnSpc>
                <a:spcPct val="100000"/>
              </a:lnSpc>
              <a:spcBef>
                <a:spcPts val="0"/>
              </a:spcBef>
              <a:spcAft>
                <a:spcPts val="0"/>
              </a:spcAft>
              <a:buClr>
                <a:schemeClr val="dk1"/>
              </a:buClr>
              <a:buSzPts val="1100"/>
              <a:buFont typeface="Noto Sans Symbols"/>
              <a:buChar char="⮚"/>
            </a:pPr>
            <a:r>
              <a:rPr lang="en-GB" sz="1100"/>
              <a:t>It has to work in the framework of </a:t>
            </a:r>
            <a:r>
              <a:rPr b="0" lang="en-GB" sz="1100"/>
              <a:t>Human rights, Democracy and the Rule of Law.</a:t>
            </a:r>
            <a:endParaRPr b="0" sz="1100"/>
          </a:p>
          <a:p>
            <a:pPr indent="0" lvl="0" marL="0" rtl="0" algn="l">
              <a:spcBef>
                <a:spcPts val="0"/>
              </a:spcBef>
              <a:spcAft>
                <a:spcPts val="0"/>
              </a:spcAft>
              <a:buClr>
                <a:schemeClr val="dk1"/>
              </a:buClr>
              <a:buSzPts val="1100"/>
              <a:buFont typeface="Calibri"/>
              <a:buNone/>
            </a:pPr>
            <a:r>
              <a:t/>
            </a:r>
            <a:endParaRPr sz="1100">
              <a:latin typeface="Calibri"/>
              <a:ea typeface="Calibri"/>
              <a:cs typeface="Calibri"/>
              <a:sym typeface="Calibri"/>
            </a:endParaRPr>
          </a:p>
          <a:p>
            <a:pPr indent="0" lvl="0" marL="0" rtl="0" algn="l">
              <a:spcBef>
                <a:spcPts val="0"/>
              </a:spcBef>
              <a:spcAft>
                <a:spcPts val="0"/>
              </a:spcAft>
              <a:buNone/>
            </a:pPr>
            <a:r>
              <a:rPr lang="en-GB" sz="1100"/>
              <a:t>The EYF has the following 5 types of organisation, </a:t>
            </a:r>
            <a:r>
              <a:rPr b="0" lang="en-GB" sz="1100" u="sng"/>
              <a:t>which define which type of grant they can apply for:</a:t>
            </a:r>
            <a:endParaRPr/>
          </a:p>
          <a:p>
            <a:pPr indent="-171450" lvl="0" marL="171450" rtl="0" algn="l">
              <a:spcBef>
                <a:spcPts val="0"/>
              </a:spcBef>
              <a:spcAft>
                <a:spcPts val="0"/>
              </a:spcAft>
              <a:buClr>
                <a:schemeClr val="dk1"/>
              </a:buClr>
              <a:buSzPts val="1100"/>
              <a:buFont typeface="Calibri"/>
              <a:buChar char="-"/>
            </a:pPr>
            <a:r>
              <a:rPr b="1" lang="en-GB" sz="1100"/>
              <a:t>International youth NGO </a:t>
            </a:r>
            <a:r>
              <a:rPr lang="en-GB" sz="1100"/>
              <a:t>=&gt; Members/branches in minimum 7 ECC signatory states (main office plus 7 other countries)</a:t>
            </a:r>
            <a:endParaRPr/>
          </a:p>
          <a:p>
            <a:pPr indent="-171450" lvl="0" marL="171450" rtl="0" algn="l">
              <a:spcBef>
                <a:spcPts val="0"/>
              </a:spcBef>
              <a:spcAft>
                <a:spcPts val="0"/>
              </a:spcAft>
              <a:buClr>
                <a:schemeClr val="dk1"/>
              </a:buClr>
              <a:buSzPts val="1100"/>
              <a:buFont typeface="Calibri"/>
              <a:buChar char="-"/>
            </a:pPr>
            <a:r>
              <a:rPr b="1" lang="en-GB" sz="1100"/>
              <a:t>International network of youth NGOs </a:t>
            </a:r>
            <a:r>
              <a:rPr lang="en-GB" sz="1100"/>
              <a:t>=&gt; Minimum 7 youth NGOs in 7 different countries (applicant organisation plus 6 other NGOs in different countries)</a:t>
            </a:r>
            <a:endParaRPr/>
          </a:p>
          <a:p>
            <a:pPr indent="-171450" lvl="0" marL="171450" rtl="0" algn="l">
              <a:spcBef>
                <a:spcPts val="0"/>
              </a:spcBef>
              <a:spcAft>
                <a:spcPts val="0"/>
              </a:spcAft>
              <a:buClr>
                <a:schemeClr val="dk1"/>
              </a:buClr>
              <a:buSzPts val="1100"/>
              <a:buFont typeface="Calibri"/>
              <a:buChar char="-"/>
            </a:pPr>
            <a:r>
              <a:rPr b="1" lang="en-GB" sz="1100"/>
              <a:t>Regional network of youth NGOs </a:t>
            </a:r>
            <a:r>
              <a:rPr b="0" lang="en-GB" sz="1100"/>
              <a:t>=&gt; Present in minimum 4 and not more than 6 countries (applicant NGO plus 3 to 5 NGOs in different </a:t>
            </a:r>
            <a:r>
              <a:rPr lang="en-GB" sz="1100"/>
              <a:t>ECC signatory states</a:t>
            </a:r>
            <a:r>
              <a:rPr b="0" lang="en-GB" sz="1100"/>
              <a:t>)</a:t>
            </a:r>
            <a:endParaRPr/>
          </a:p>
          <a:p>
            <a:pPr indent="-171450" lvl="0" marL="171450" rtl="0" algn="l">
              <a:spcBef>
                <a:spcPts val="0"/>
              </a:spcBef>
              <a:spcAft>
                <a:spcPts val="0"/>
              </a:spcAft>
              <a:buClr>
                <a:schemeClr val="dk1"/>
              </a:buClr>
              <a:buSzPts val="1100"/>
              <a:buFont typeface="Calibri"/>
              <a:buChar char="-"/>
            </a:pPr>
            <a:r>
              <a:rPr b="1" lang="en-GB" sz="1100"/>
              <a:t>National youth NGO </a:t>
            </a:r>
            <a:r>
              <a:rPr b="0" lang="en-GB" sz="1100"/>
              <a:t>=&gt; Based in an </a:t>
            </a:r>
            <a:r>
              <a:rPr lang="en-GB" sz="1100"/>
              <a:t>ECC signatory state </a:t>
            </a:r>
            <a:r>
              <a:rPr b="0" lang="en-GB" sz="1100"/>
              <a:t>and working at national level </a:t>
            </a:r>
            <a:endParaRPr/>
          </a:p>
          <a:p>
            <a:pPr indent="-171450" lvl="0" marL="171450" rtl="0" algn="l">
              <a:spcBef>
                <a:spcPts val="0"/>
              </a:spcBef>
              <a:spcAft>
                <a:spcPts val="0"/>
              </a:spcAft>
              <a:buClr>
                <a:schemeClr val="dk1"/>
              </a:buClr>
              <a:buSzPts val="1100"/>
              <a:buFont typeface="Calibri"/>
              <a:buChar char="-"/>
            </a:pPr>
            <a:r>
              <a:rPr b="1" lang="en-GB" sz="1100"/>
              <a:t>Local youth NGO </a:t>
            </a:r>
            <a:r>
              <a:rPr b="0" lang="en-GB" sz="1100"/>
              <a:t>=&gt; Based in an </a:t>
            </a:r>
            <a:r>
              <a:rPr lang="en-GB" sz="1100"/>
              <a:t>ECC signatory state </a:t>
            </a:r>
            <a:r>
              <a:rPr b="0" lang="en-GB" sz="1100"/>
              <a:t>and working at local level </a:t>
            </a:r>
            <a:endParaRPr/>
          </a:p>
          <a:p>
            <a:pPr indent="0" lvl="0" marL="0" rtl="0" algn="l">
              <a:spcBef>
                <a:spcPts val="0"/>
              </a:spcBef>
              <a:spcAft>
                <a:spcPts val="0"/>
              </a:spcAft>
              <a:buClr>
                <a:schemeClr val="dk1"/>
              </a:buClr>
              <a:buSzPts val="1100"/>
              <a:buFont typeface="Calibri"/>
              <a:buNone/>
            </a:pPr>
            <a:r>
              <a:t/>
            </a:r>
            <a:endParaRPr b="1" sz="1100"/>
          </a:p>
          <a:p>
            <a:pPr indent="0" lvl="0" marL="0" rtl="0" algn="l">
              <a:spcBef>
                <a:spcPts val="0"/>
              </a:spcBef>
              <a:spcAft>
                <a:spcPts val="0"/>
              </a:spcAft>
              <a:buClr>
                <a:schemeClr val="dk1"/>
              </a:buClr>
              <a:buSzPts val="1100"/>
              <a:buFont typeface="Calibri"/>
              <a:buNone/>
            </a:pPr>
            <a:r>
              <a:rPr lang="en-GB" sz="1100">
                <a:latin typeface="Calibri"/>
                <a:ea typeface="Calibri"/>
                <a:cs typeface="Calibri"/>
                <a:sym typeface="Calibri"/>
              </a:rPr>
              <a:t>The EYF does </a:t>
            </a:r>
            <a:r>
              <a:rPr b="1" lang="en-GB" sz="1100">
                <a:latin typeface="Calibri"/>
                <a:ea typeface="Calibri"/>
                <a:cs typeface="Calibri"/>
                <a:sym typeface="Calibri"/>
              </a:rPr>
              <a:t>NOT</a:t>
            </a:r>
            <a:r>
              <a:rPr lang="en-GB" sz="1100">
                <a:latin typeface="Calibri"/>
                <a:ea typeface="Calibri"/>
                <a:cs typeface="Calibri"/>
                <a:sym typeface="Calibri"/>
              </a:rPr>
              <a:t> support individuals, e.g. students, informal groups, private businesses, sports clubs, etc.</a:t>
            </a:r>
            <a:endParaRPr/>
          </a:p>
          <a:p>
            <a:pPr indent="0" lvl="0" marL="0" rtl="0" algn="l">
              <a:spcBef>
                <a:spcPts val="0"/>
              </a:spcBef>
              <a:spcAft>
                <a:spcPts val="0"/>
              </a:spcAft>
              <a:buNone/>
            </a:pPr>
            <a:r>
              <a:t/>
            </a:r>
            <a:endParaRPr sz="1100"/>
          </a:p>
        </p:txBody>
      </p:sp>
      <p:sp>
        <p:nvSpPr>
          <p:cNvPr id="241" name="Google Shape;241;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100">
                <a:solidFill>
                  <a:schemeClr val="dk1"/>
                </a:solidFill>
                <a:latin typeface="Calibri"/>
                <a:ea typeface="Calibri"/>
                <a:cs typeface="Calibri"/>
                <a:sym typeface="Calibri"/>
              </a:rPr>
              <a:t>Pilot activities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Focused on the Local level  - but can be organised at local, regional or national level. They can also be cross-border if relevant, but they cannot be an international activity involving different countries.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Must be an intervention, addressing a challenge faced by young people in the local context.</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Must be in line with the CoE Youth priorities. Each year certain themes are selected as a special focus (see priorities on the EYF website).</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Application needs to be submitted minimum 3 months before the start of the activity.</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Decisions are taken every 6-8 weeks.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Maximum grant: €8 500.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100% of eligible costs can be covered.</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b="1" lang="en-GB" sz="1100">
                <a:solidFill>
                  <a:schemeClr val="dk1"/>
                </a:solidFill>
                <a:latin typeface="Calibri"/>
                <a:ea typeface="Calibri"/>
                <a:cs typeface="Calibri"/>
                <a:sym typeface="Calibri"/>
              </a:rPr>
              <a:t>International one-off activities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Participants from at least 7 CoE Member States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At least 4 CoE countries represented in the project team</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Gender and geographical balance overall (in team and participants).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2 deadlines per year: 1 April and 1 October for projects taking place the following year.</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Maximum grant: €20 000.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Only 2/3 of eligible costs can be covered. The NGO must find co-funding for the remaining 1/3, which may include own funds and contribution from participants (even though the latter should be avoided to ensure access to all).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b="1" lang="en-GB" sz="1100">
                <a:solidFill>
                  <a:schemeClr val="dk1"/>
                </a:solidFill>
                <a:latin typeface="Calibri"/>
                <a:ea typeface="Calibri"/>
                <a:cs typeface="Calibri"/>
                <a:sym typeface="Calibri"/>
              </a:rPr>
              <a:t>Annual Work Plan</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A set of activities that are linked to each other during the span of one year.</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It’s a very open format but it must include at least one international activity.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All activities must be autonomous: preparation, evaluation meetings and publications can be included in one of the main activities.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Must be based on the strategy/vision of an NGO.</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International Activities that are part of the Work Plan must comply with the criteria set for one-off international activities.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2 deadlines per year: 1 April and 1 October for projects taking place the following year.</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Maximum grant: €50 000.</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b="1" lang="en-GB" sz="1100">
                <a:solidFill>
                  <a:schemeClr val="dk1"/>
                </a:solidFill>
                <a:latin typeface="Calibri"/>
                <a:ea typeface="Calibri"/>
                <a:cs typeface="Calibri"/>
                <a:sym typeface="Calibri"/>
              </a:rPr>
              <a:t>Structural grants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Administrative costs of an NGO during 2 years.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Based on strategic longer-term programme of the organisation.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Awarded in principle for 2 years and confirmed </a:t>
            </a:r>
            <a:r>
              <a:rPr lang="en-GB" sz="1100">
                <a:solidFill>
                  <a:srgbClr val="D6E3BC"/>
                </a:solidFill>
                <a:latin typeface="Calibri"/>
                <a:ea typeface="Calibri"/>
                <a:cs typeface="Calibri"/>
                <a:sym typeface="Calibri"/>
              </a:rPr>
              <a:t>afte</a:t>
            </a:r>
            <a:r>
              <a:rPr lang="en-GB" sz="1100">
                <a:solidFill>
                  <a:schemeClr val="dk1"/>
                </a:solidFill>
                <a:latin typeface="Calibri"/>
                <a:ea typeface="Calibri"/>
                <a:cs typeface="Calibri"/>
                <a:sym typeface="Calibri"/>
              </a:rPr>
              <a:t>r 1 year (maximum €50 000 for 2 years).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Operational costs included in a structural grant cannot be included in the budget for an International Activity or Work Plan.</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1 deadline every 2 years: </a:t>
            </a:r>
            <a:r>
              <a:rPr lang="en-GB" sz="1100" strike="noStrike">
                <a:solidFill>
                  <a:schemeClr val="dk1"/>
                </a:solidFill>
                <a:latin typeface="Calibri"/>
                <a:ea typeface="Calibri"/>
                <a:cs typeface="Calibri"/>
                <a:sym typeface="Calibri"/>
              </a:rPr>
              <a:t>October 2017 for 2018-2019 and </a:t>
            </a:r>
            <a:r>
              <a:rPr lang="en-GB" sz="1100">
                <a:solidFill>
                  <a:schemeClr val="dk1"/>
                </a:solidFill>
                <a:latin typeface="Calibri"/>
                <a:ea typeface="Calibri"/>
                <a:cs typeface="Calibri"/>
                <a:sym typeface="Calibri"/>
              </a:rPr>
              <a:t>October 2019 for 2020-2021.</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t/>
            </a:r>
            <a:endParaRPr b="1"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1" lang="en-GB" sz="1100">
                <a:solidFill>
                  <a:schemeClr val="dk1"/>
                </a:solidFill>
                <a:latin typeface="Calibri"/>
                <a:ea typeface="Calibri"/>
                <a:cs typeface="Calibri"/>
                <a:sym typeface="Calibri"/>
              </a:rPr>
              <a:t>WHO CAN APPLY?</a:t>
            </a:r>
            <a:endParaRPr b="1"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t/>
            </a:r>
            <a:endParaRPr b="1"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1" lang="en-GB" sz="1100">
                <a:solidFill>
                  <a:schemeClr val="dk1"/>
                </a:solidFill>
                <a:latin typeface="Calibri"/>
                <a:ea typeface="Calibri"/>
                <a:cs typeface="Calibri"/>
                <a:sym typeface="Calibri"/>
              </a:rPr>
              <a:t>Pilot Activities: </a:t>
            </a:r>
            <a:r>
              <a:rPr b="0" lang="en-GB" sz="1100">
                <a:solidFill>
                  <a:schemeClr val="dk1"/>
                </a:solidFill>
                <a:latin typeface="Calibri"/>
                <a:ea typeface="Calibri"/>
                <a:cs typeface="Calibri"/>
                <a:sym typeface="Calibri"/>
              </a:rPr>
              <a:t>Local and national Youth NGOs</a:t>
            </a:r>
            <a:endParaRPr/>
          </a:p>
          <a:p>
            <a:pPr indent="0" lvl="0" marL="0" marR="0" rtl="0" algn="l">
              <a:lnSpc>
                <a:spcPct val="100000"/>
              </a:lnSpc>
              <a:spcBef>
                <a:spcPts val="0"/>
              </a:spcBef>
              <a:spcAft>
                <a:spcPts val="0"/>
              </a:spcAft>
              <a:buClr>
                <a:schemeClr val="dk1"/>
              </a:buClr>
              <a:buSzPts val="1100"/>
              <a:buFont typeface="Calibri"/>
              <a:buNone/>
            </a:pPr>
            <a:r>
              <a:t/>
            </a:r>
            <a:endParaRPr b="1"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1" lang="en-GB" sz="1100">
                <a:solidFill>
                  <a:schemeClr val="dk1"/>
                </a:solidFill>
                <a:latin typeface="Calibri"/>
                <a:ea typeface="Calibri"/>
                <a:cs typeface="Calibri"/>
                <a:sym typeface="Calibri"/>
              </a:rPr>
              <a:t>International Activities: </a:t>
            </a:r>
            <a:r>
              <a:rPr lang="en-GB" sz="1100">
                <a:solidFill>
                  <a:schemeClr val="dk1"/>
                </a:solidFill>
                <a:latin typeface="Calibri"/>
                <a:ea typeface="Calibri"/>
                <a:cs typeface="Calibri"/>
                <a:sym typeface="Calibri"/>
              </a:rPr>
              <a:t>International NGOs and networks; National NGOs but only if applying with at least 3 partners (a partner is not a sending organisation. They must have an active role in the project, the cooperation must have a valid reason and they must have worked with the applicant NGO in the last 2 years).</a:t>
            </a:r>
            <a:endParaRPr/>
          </a:p>
          <a:p>
            <a:pPr indent="0" lvl="0" marL="0" marR="0" rtl="0" algn="l">
              <a:lnSpc>
                <a:spcPct val="100000"/>
              </a:lnSpc>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1" lang="en-GB" sz="1100">
                <a:solidFill>
                  <a:schemeClr val="dk1"/>
                </a:solidFill>
                <a:latin typeface="Calibri"/>
                <a:ea typeface="Calibri"/>
                <a:cs typeface="Calibri"/>
                <a:sym typeface="Calibri"/>
              </a:rPr>
              <a:t>Annual Work Plans: </a:t>
            </a:r>
            <a:r>
              <a:rPr lang="en-GB" sz="1100">
                <a:solidFill>
                  <a:schemeClr val="dk1"/>
                </a:solidFill>
                <a:latin typeface="Calibri"/>
                <a:ea typeface="Calibri"/>
                <a:cs typeface="Calibri"/>
                <a:sym typeface="Calibri"/>
              </a:rPr>
              <a:t>International Youth NGOs and international Networks.</a:t>
            </a:r>
            <a:endParaRPr/>
          </a:p>
          <a:p>
            <a:pPr indent="0" lvl="0" marL="0" marR="0" rtl="0" algn="l">
              <a:lnSpc>
                <a:spcPct val="100000"/>
              </a:lnSpc>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1" lang="en-GB" sz="1100">
                <a:solidFill>
                  <a:schemeClr val="dk1"/>
                </a:solidFill>
                <a:latin typeface="Calibri"/>
                <a:ea typeface="Calibri"/>
                <a:cs typeface="Calibri"/>
                <a:sym typeface="Calibri"/>
              </a:rPr>
              <a:t>Structural Grants: </a:t>
            </a:r>
            <a:r>
              <a:rPr b="0" lang="en-GB" sz="1100">
                <a:solidFill>
                  <a:schemeClr val="dk1"/>
                </a:solidFill>
                <a:latin typeface="Calibri"/>
                <a:ea typeface="Calibri"/>
                <a:cs typeface="Calibri"/>
                <a:sym typeface="Calibri"/>
              </a:rPr>
              <a:t>I</a:t>
            </a:r>
            <a:r>
              <a:rPr lang="en-GB" sz="1100"/>
              <a:t>nternational youth NGOs and international networks that have received support for at least 3 international activities during the 3 previous years (EYF grant or study session in the annual programme of the European Youth Centres). </a:t>
            </a:r>
            <a:endParaRPr/>
          </a:p>
          <a:p>
            <a:pPr indent="0" lvl="0" marL="0" marR="0" rtl="0" algn="l">
              <a:lnSpc>
                <a:spcPct val="100000"/>
              </a:lnSpc>
              <a:spcBef>
                <a:spcPts val="0"/>
              </a:spcBef>
              <a:spcAft>
                <a:spcPts val="0"/>
              </a:spcAft>
              <a:buClr>
                <a:schemeClr val="dk1"/>
              </a:buClr>
              <a:buSzPts val="1100"/>
              <a:buFont typeface="Calibri"/>
              <a:buNone/>
            </a:pPr>
            <a:r>
              <a:t/>
            </a:r>
            <a:endParaRPr sz="1100"/>
          </a:p>
          <a:p>
            <a:pPr indent="0" lvl="0" marL="0" marR="0" rtl="0" algn="l">
              <a:lnSpc>
                <a:spcPct val="100000"/>
              </a:lnSpc>
              <a:spcBef>
                <a:spcPts val="0"/>
              </a:spcBef>
              <a:spcAft>
                <a:spcPts val="0"/>
              </a:spcAft>
              <a:buClr>
                <a:schemeClr val="dk1"/>
              </a:buClr>
              <a:buSzPts val="1100"/>
              <a:buFont typeface="Calibri"/>
              <a:buNone/>
            </a:pPr>
            <a:r>
              <a:rPr b="1" lang="en-GB" sz="1100"/>
              <a:t>What can be covered?</a:t>
            </a:r>
            <a:endParaRPr/>
          </a:p>
          <a:p>
            <a:pPr indent="0" lvl="0" marL="0" marR="0" rtl="0" algn="l">
              <a:lnSpc>
                <a:spcPct val="100000"/>
              </a:lnSpc>
              <a:spcBef>
                <a:spcPts val="0"/>
              </a:spcBef>
              <a:spcAft>
                <a:spcPts val="0"/>
              </a:spcAft>
              <a:buClr>
                <a:schemeClr val="dk1"/>
              </a:buClr>
              <a:buSzPts val="1100"/>
              <a:buFont typeface="Calibri"/>
              <a:buNone/>
            </a:pPr>
            <a:r>
              <a:t/>
            </a:r>
            <a:endParaRPr b="1" sz="1100"/>
          </a:p>
          <a:p>
            <a:pPr indent="0" lvl="0" marL="0" marR="0" rtl="0" algn="l">
              <a:lnSpc>
                <a:spcPct val="100000"/>
              </a:lnSpc>
              <a:spcBef>
                <a:spcPts val="0"/>
              </a:spcBef>
              <a:spcAft>
                <a:spcPts val="0"/>
              </a:spcAft>
              <a:buClr>
                <a:schemeClr val="dk1"/>
              </a:buClr>
              <a:buSzPts val="1100"/>
              <a:buFont typeface="Calibri"/>
              <a:buNone/>
            </a:pPr>
            <a:r>
              <a:rPr b="0" lang="en-GB" sz="1100"/>
              <a:t>With the exception of Structural Grants, the type of costs that can and cannot be covered is generally similar for all types of grants.</a:t>
            </a:r>
            <a:endParaRPr/>
          </a:p>
          <a:p>
            <a:pPr indent="0" lvl="0" marL="0" marR="0" rtl="0" algn="l">
              <a:lnSpc>
                <a:spcPct val="100000"/>
              </a:lnSpc>
              <a:spcBef>
                <a:spcPts val="0"/>
              </a:spcBef>
              <a:spcAft>
                <a:spcPts val="0"/>
              </a:spcAft>
              <a:buClr>
                <a:schemeClr val="dk1"/>
              </a:buClr>
              <a:buSzPts val="1100"/>
              <a:buFont typeface="Calibri"/>
              <a:buNone/>
            </a:pPr>
            <a:r>
              <a:rPr b="1" lang="en-GB" sz="1100"/>
              <a:t>Eligible costs: </a:t>
            </a:r>
            <a:r>
              <a:rPr b="0" lang="en-GB" sz="1100"/>
              <a:t>Costs directly related to the activity, including its preparation and follow-up, such as travelling, accommodation, food, working material, publications, trainer fees, communication, translation, etc.</a:t>
            </a:r>
            <a:endParaRPr/>
          </a:p>
          <a:p>
            <a:pPr indent="0" lvl="0" marL="0" marR="0" rtl="0" algn="l">
              <a:lnSpc>
                <a:spcPct val="100000"/>
              </a:lnSpc>
              <a:spcBef>
                <a:spcPts val="0"/>
              </a:spcBef>
              <a:spcAft>
                <a:spcPts val="0"/>
              </a:spcAft>
              <a:buClr>
                <a:schemeClr val="dk1"/>
              </a:buClr>
              <a:buSzPts val="1100"/>
              <a:buFont typeface="Calibri"/>
              <a:buNone/>
            </a:pPr>
            <a:r>
              <a:rPr b="1" lang="en-GB" sz="1100"/>
              <a:t>Non-Eligible costs: </a:t>
            </a:r>
            <a:r>
              <a:rPr b="0" lang="en-GB" sz="1100"/>
              <a:t>Salaries, overhead costs such as purchase of equipment or software, office rent, electricity or heating bills, or other administrative costs not directly related to the activity. A comprehensive list can be found in the financial reporting guidelines.</a:t>
            </a:r>
            <a:endParaRPr/>
          </a:p>
          <a:p>
            <a:pPr indent="0" lvl="0" marL="0" rtl="0" algn="l">
              <a:spcBef>
                <a:spcPts val="0"/>
              </a:spcBef>
              <a:spcAft>
                <a:spcPts val="0"/>
              </a:spcAft>
              <a:buNone/>
            </a:pPr>
            <a:r>
              <a:t/>
            </a:r>
            <a:endParaRPr/>
          </a:p>
        </p:txBody>
      </p:sp>
      <p:sp>
        <p:nvSpPr>
          <p:cNvPr id="264" name="Google Shape;26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Registration</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Exclusively through the EYF online system.</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Communication with the EYF if clarification is needed about the provided documents and the NGO criteria.</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Registration is finalised and your NGO becomes part of the EYF system and can access the grants available for your type of NGO.</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b="1" lang="en-GB" sz="1100">
                <a:solidFill>
                  <a:schemeClr val="dk1"/>
                </a:solidFill>
                <a:latin typeface="Calibri"/>
                <a:ea typeface="Calibri"/>
                <a:cs typeface="Calibri"/>
                <a:sym typeface="Calibri"/>
              </a:rPr>
              <a:t>Application</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Exclusively through the EYF online system.</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An online form with all the relevant information requested.</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Programme, Timeline and Budget are mandatory and other documents can also be attached.</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b="1" lang="en-GB" sz="1100">
                <a:solidFill>
                  <a:schemeClr val="dk1"/>
                </a:solidFill>
                <a:latin typeface="Calibri"/>
                <a:ea typeface="Calibri"/>
                <a:cs typeface="Calibri"/>
                <a:sym typeface="Calibri"/>
              </a:rPr>
              <a:t>EYF Assessment</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3 different people assess your application to ensure objectivity and diverse perspectives.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Assessment of mandatory criteria as well as content quality.</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Open communication between the EYF and the NGO, where some points might be clarified and the certain fields can be edited in the application.</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The EYF prepares a recommendation based on the assessment.</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b="1" lang="en-GB" sz="1100">
                <a:solidFill>
                  <a:schemeClr val="dk1"/>
                </a:solidFill>
                <a:latin typeface="Calibri"/>
                <a:ea typeface="Calibri"/>
                <a:cs typeface="Calibri"/>
                <a:sym typeface="Calibri"/>
              </a:rPr>
              <a:t>Decision</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The final decision may be 1 of 3 options: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The project is </a:t>
            </a:r>
            <a:r>
              <a:rPr b="1" lang="en-GB" sz="1100">
                <a:solidFill>
                  <a:schemeClr val="dk1"/>
                </a:solidFill>
                <a:latin typeface="Calibri"/>
                <a:ea typeface="Calibri"/>
                <a:cs typeface="Calibri"/>
                <a:sym typeface="Calibri"/>
              </a:rPr>
              <a:t>supported;</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The project is not supported but a </a:t>
            </a:r>
            <a:r>
              <a:rPr b="1" lang="en-GB" sz="1100">
                <a:solidFill>
                  <a:schemeClr val="dk1"/>
                </a:solidFill>
                <a:latin typeface="Calibri"/>
                <a:ea typeface="Calibri"/>
                <a:cs typeface="Calibri"/>
                <a:sym typeface="Calibri"/>
              </a:rPr>
              <a:t>resubmission is possible</a:t>
            </a:r>
            <a:r>
              <a:rPr lang="en-GB" sz="1100">
                <a:solidFill>
                  <a:schemeClr val="dk1"/>
                </a:solidFill>
                <a:latin typeface="Calibri"/>
                <a:ea typeface="Calibri"/>
                <a:cs typeface="Calibri"/>
                <a:sym typeface="Calibri"/>
              </a:rPr>
              <a:t> with the same project, under certain conditions;</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GB" sz="1100">
                <a:solidFill>
                  <a:schemeClr val="dk1"/>
                </a:solidFill>
                <a:latin typeface="Calibri"/>
                <a:ea typeface="Calibri"/>
                <a:cs typeface="Calibri"/>
                <a:sym typeface="Calibri"/>
              </a:rPr>
              <a:t>The project is </a:t>
            </a:r>
            <a:r>
              <a:rPr b="1" lang="en-GB" sz="1100">
                <a:solidFill>
                  <a:schemeClr val="dk1"/>
                </a:solidFill>
                <a:latin typeface="Calibri"/>
                <a:ea typeface="Calibri"/>
                <a:cs typeface="Calibri"/>
                <a:sym typeface="Calibri"/>
              </a:rPr>
              <a:t>not supported</a:t>
            </a:r>
            <a:r>
              <a:rPr lang="en-GB" sz="1100">
                <a:solidFill>
                  <a:schemeClr val="dk1"/>
                </a:solidFill>
                <a:latin typeface="Calibri"/>
                <a:ea typeface="Calibri"/>
                <a:cs typeface="Calibri"/>
                <a:sym typeface="Calibri"/>
              </a:rPr>
              <a:t>, which means that the same project cannot be used in a future application.</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
        <p:nvSpPr>
          <p:cNvPr id="376" name="Google Shape;37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spTree>
      <p:nvGrpSpPr>
        <p:cNvPr id="15" name="Shape 15"/>
        <p:cNvGrpSpPr/>
        <p:nvPr/>
      </p:nvGrpSpPr>
      <p:grpSpPr>
        <a:xfrm>
          <a:off x="0" y="0"/>
          <a:ext cx="0" cy="0"/>
          <a:chOff x="0" y="0"/>
          <a:chExt cx="0" cy="0"/>
        </a:xfrm>
      </p:grpSpPr>
      <p:sp>
        <p:nvSpPr>
          <p:cNvPr id="16" name="Google Shape;16;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 name="Google Shape;17;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rgbClr val="888888"/>
                </a:solidFill>
                <a:latin typeface="Arial Narrow"/>
                <a:ea typeface="Arial Narrow"/>
                <a:cs typeface="Arial Narrow"/>
                <a:sym typeface="Arial Narrow"/>
              </a:defRPr>
            </a:lvl1pPr>
            <a:lvl2pPr indent="0" lvl="1" marL="0" algn="r">
              <a:spcBef>
                <a:spcPts val="0"/>
              </a:spcBef>
              <a:buNone/>
              <a:defRPr b="0" i="0" sz="1000" u="none" cap="none" strike="noStrike">
                <a:solidFill>
                  <a:srgbClr val="888888"/>
                </a:solidFill>
                <a:latin typeface="Arial Narrow"/>
                <a:ea typeface="Arial Narrow"/>
                <a:cs typeface="Arial Narrow"/>
                <a:sym typeface="Arial Narrow"/>
              </a:defRPr>
            </a:lvl2pPr>
            <a:lvl3pPr indent="0" lvl="2" marL="0" algn="r">
              <a:spcBef>
                <a:spcPts val="0"/>
              </a:spcBef>
              <a:buNone/>
              <a:defRPr b="0" i="0" sz="1000" u="none" cap="none" strike="noStrike">
                <a:solidFill>
                  <a:srgbClr val="888888"/>
                </a:solidFill>
                <a:latin typeface="Arial Narrow"/>
                <a:ea typeface="Arial Narrow"/>
                <a:cs typeface="Arial Narrow"/>
                <a:sym typeface="Arial Narrow"/>
              </a:defRPr>
            </a:lvl3pPr>
            <a:lvl4pPr indent="0" lvl="3" marL="0" algn="r">
              <a:spcBef>
                <a:spcPts val="0"/>
              </a:spcBef>
              <a:buNone/>
              <a:defRPr b="0" i="0" sz="1000" u="none" cap="none" strike="noStrike">
                <a:solidFill>
                  <a:srgbClr val="888888"/>
                </a:solidFill>
                <a:latin typeface="Arial Narrow"/>
                <a:ea typeface="Arial Narrow"/>
                <a:cs typeface="Arial Narrow"/>
                <a:sym typeface="Arial Narrow"/>
              </a:defRPr>
            </a:lvl4pPr>
            <a:lvl5pPr indent="0" lvl="4" marL="0" algn="r">
              <a:spcBef>
                <a:spcPts val="0"/>
              </a:spcBef>
              <a:buNone/>
              <a:defRPr b="0" i="0" sz="1000" u="none" cap="none" strike="noStrike">
                <a:solidFill>
                  <a:srgbClr val="888888"/>
                </a:solidFill>
                <a:latin typeface="Arial Narrow"/>
                <a:ea typeface="Arial Narrow"/>
                <a:cs typeface="Arial Narrow"/>
                <a:sym typeface="Arial Narrow"/>
              </a:defRPr>
            </a:lvl5pPr>
            <a:lvl6pPr indent="0" lvl="5" marL="0" algn="r">
              <a:spcBef>
                <a:spcPts val="0"/>
              </a:spcBef>
              <a:buNone/>
              <a:defRPr b="0" i="0" sz="1000" u="none" cap="none" strike="noStrike">
                <a:solidFill>
                  <a:srgbClr val="888888"/>
                </a:solidFill>
                <a:latin typeface="Arial Narrow"/>
                <a:ea typeface="Arial Narrow"/>
                <a:cs typeface="Arial Narrow"/>
                <a:sym typeface="Arial Narrow"/>
              </a:defRPr>
            </a:lvl6pPr>
            <a:lvl7pPr indent="0" lvl="6" marL="0" algn="r">
              <a:spcBef>
                <a:spcPts val="0"/>
              </a:spcBef>
              <a:buNone/>
              <a:defRPr b="0" i="0" sz="1000" u="none" cap="none" strike="noStrike">
                <a:solidFill>
                  <a:srgbClr val="888888"/>
                </a:solidFill>
                <a:latin typeface="Arial Narrow"/>
                <a:ea typeface="Arial Narrow"/>
                <a:cs typeface="Arial Narrow"/>
                <a:sym typeface="Arial Narrow"/>
              </a:defRPr>
            </a:lvl7pPr>
            <a:lvl8pPr indent="0" lvl="7" marL="0" algn="r">
              <a:spcBef>
                <a:spcPts val="0"/>
              </a:spcBef>
              <a:buNone/>
              <a:defRPr b="0" i="0" sz="1000" u="none" cap="none" strike="noStrike">
                <a:solidFill>
                  <a:srgbClr val="888888"/>
                </a:solidFill>
                <a:latin typeface="Arial Narrow"/>
                <a:ea typeface="Arial Narrow"/>
                <a:cs typeface="Arial Narrow"/>
                <a:sym typeface="Arial Narrow"/>
              </a:defRPr>
            </a:lvl8pPr>
            <a:lvl9pPr indent="0" lvl="8" marL="0" algn="r">
              <a:spcBef>
                <a:spcPts val="0"/>
              </a:spcBef>
              <a:buNone/>
              <a:defRPr b="0" i="0" sz="1000" u="none" cap="none" strike="noStrike">
                <a:solidFill>
                  <a:srgbClr val="888888"/>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2" name="Google Shape;72;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3" name="Google Shape;73;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5" name="Google Shape;65;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eyf.coe.int/" TargetMode="External"/><Relationship Id="rId4" Type="http://schemas.openxmlformats.org/officeDocument/2006/relationships/hyperlink" Target="mailto:Eyf@coe.Int" TargetMode="External"/><Relationship Id="rId9" Type="http://schemas.openxmlformats.org/officeDocument/2006/relationships/image" Target="../media/image7.png"/><Relationship Id="rId5" Type="http://schemas.openxmlformats.org/officeDocument/2006/relationships/hyperlink" Target="mailto:Eyf@coe.Int" TargetMode="External"/><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4"/>
          <p:cNvPicPr preferRelativeResize="0"/>
          <p:nvPr/>
        </p:nvPicPr>
        <p:blipFill rotWithShape="1">
          <a:blip r:embed="rId3">
            <a:alphaModFix/>
          </a:blip>
          <a:srcRect b="0" l="0" r="0" t="0"/>
          <a:stretch/>
        </p:blipFill>
        <p:spPr>
          <a:xfrm>
            <a:off x="714" y="5614765"/>
            <a:ext cx="9142571" cy="6857999"/>
          </a:xfrm>
          <a:prstGeom prst="rect">
            <a:avLst/>
          </a:prstGeom>
          <a:noFill/>
          <a:ln>
            <a:noFill/>
          </a:ln>
        </p:spPr>
      </p:pic>
      <p:sp>
        <p:nvSpPr>
          <p:cNvPr id="94" name="Google Shape;94;p14"/>
          <p:cNvSpPr/>
          <p:nvPr/>
        </p:nvSpPr>
        <p:spPr>
          <a:xfrm>
            <a:off x="-316159" y="3789040"/>
            <a:ext cx="10722446" cy="2790403"/>
          </a:xfrm>
          <a:custGeom>
            <a:rect b="b" l="l" r="r" t="t"/>
            <a:pathLst>
              <a:path extrusionOk="0" h="2790403" w="10722446">
                <a:moveTo>
                  <a:pt x="0" y="1828378"/>
                </a:moveTo>
                <a:cubicBezTo>
                  <a:pt x="3786" y="1218919"/>
                  <a:pt x="7573" y="609459"/>
                  <a:pt x="11359" y="0"/>
                </a:cubicBezTo>
                <a:lnTo>
                  <a:pt x="9612559" y="19050"/>
                </a:lnTo>
                <a:lnTo>
                  <a:pt x="10722446" y="2052811"/>
                </a:lnTo>
                <a:lnTo>
                  <a:pt x="5528617" y="2790403"/>
                </a:lnTo>
                <a:lnTo>
                  <a:pt x="0" y="1828378"/>
                </a:lnTo>
                <a:close/>
              </a:path>
            </a:pathLst>
          </a:custGeom>
          <a:solidFill>
            <a:srgbClr val="F2F2F2"/>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14"/>
          <p:cNvSpPr txBox="1"/>
          <p:nvPr>
            <p:ph idx="4294967295" type="title"/>
          </p:nvPr>
        </p:nvSpPr>
        <p:spPr>
          <a:xfrm>
            <a:off x="0" y="4149080"/>
            <a:ext cx="9144000" cy="1905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0E3D8A"/>
              </a:buClr>
              <a:buSzPct val="100000"/>
              <a:buFont typeface="Arial Black"/>
              <a:buNone/>
            </a:pPr>
            <a:br>
              <a:rPr b="1" lang="en-GB" sz="4000">
                <a:solidFill>
                  <a:srgbClr val="0E3D8A"/>
                </a:solidFill>
                <a:latin typeface="Arial Black"/>
                <a:ea typeface="Arial Black"/>
                <a:cs typeface="Arial Black"/>
                <a:sym typeface="Arial Black"/>
              </a:rPr>
            </a:br>
            <a:r>
              <a:rPr b="1" lang="en-GB">
                <a:solidFill>
                  <a:srgbClr val="0E3D8A"/>
                </a:solidFill>
                <a:latin typeface="Arial Black"/>
                <a:ea typeface="Arial Black"/>
                <a:cs typeface="Arial Black"/>
                <a:sym typeface="Arial Black"/>
              </a:rPr>
              <a:t>Council of Europe</a:t>
            </a:r>
            <a:endParaRPr b="1">
              <a:solidFill>
                <a:srgbClr val="0E3D8A"/>
              </a:solidFill>
              <a:latin typeface="Arial Black"/>
              <a:ea typeface="Arial Black"/>
              <a:cs typeface="Arial Black"/>
              <a:sym typeface="Arial Black"/>
            </a:endParaRPr>
          </a:p>
          <a:p>
            <a:pPr indent="0" lvl="0" marL="0" rtl="0" algn="ctr">
              <a:spcBef>
                <a:spcPts val="0"/>
              </a:spcBef>
              <a:spcAft>
                <a:spcPts val="0"/>
              </a:spcAft>
              <a:buClr>
                <a:srgbClr val="0E3D8A"/>
              </a:buClr>
              <a:buSzPct val="125000"/>
              <a:buFont typeface="Arial Black"/>
              <a:buNone/>
            </a:pPr>
            <a:r>
              <a:rPr b="1" lang="en-GB" sz="3200">
                <a:solidFill>
                  <a:srgbClr val="0E3D8A"/>
                </a:solidFill>
                <a:latin typeface="Arial Black"/>
                <a:ea typeface="Arial Black"/>
                <a:cs typeface="Arial Black"/>
                <a:sym typeface="Arial Black"/>
              </a:rPr>
              <a:t>Youth Department and European Youth Foundation</a:t>
            </a:r>
            <a:br>
              <a:rPr b="1" lang="en-GB" sz="3200">
                <a:solidFill>
                  <a:srgbClr val="0E3D8A"/>
                </a:solidFill>
                <a:latin typeface="Arial Black"/>
                <a:ea typeface="Arial Black"/>
                <a:cs typeface="Arial Black"/>
                <a:sym typeface="Arial Black"/>
              </a:rPr>
            </a:br>
            <a:br>
              <a:rPr b="1" lang="en-GB" sz="3200">
                <a:solidFill>
                  <a:srgbClr val="0E3D8A"/>
                </a:solidFill>
                <a:latin typeface="Arial Black"/>
                <a:ea typeface="Arial Black"/>
                <a:cs typeface="Arial Black"/>
                <a:sym typeface="Arial Black"/>
              </a:rPr>
            </a:br>
            <a:endParaRPr sz="1400">
              <a:solidFill>
                <a:srgbClr val="0E3D8A"/>
              </a:solidFill>
              <a:latin typeface="Arial Black"/>
              <a:ea typeface="Arial Black"/>
              <a:cs typeface="Arial Black"/>
              <a:sym typeface="Arial Black"/>
            </a:endParaRPr>
          </a:p>
        </p:txBody>
      </p:sp>
      <p:pic>
        <p:nvPicPr>
          <p:cNvPr id="96" name="Google Shape;96;p14"/>
          <p:cNvPicPr preferRelativeResize="0"/>
          <p:nvPr/>
        </p:nvPicPr>
        <p:blipFill rotWithShape="1">
          <a:blip r:embed="rId4">
            <a:alphaModFix/>
          </a:blip>
          <a:srcRect b="0" l="0" r="0" t="0"/>
          <a:stretch/>
        </p:blipFill>
        <p:spPr>
          <a:xfrm>
            <a:off x="-1" y="1335"/>
            <a:ext cx="9160477" cy="3795872"/>
          </a:xfrm>
          <a:prstGeom prst="rect">
            <a:avLst/>
          </a:prstGeom>
          <a:noFill/>
          <a:ln>
            <a:noFill/>
          </a:ln>
        </p:spPr>
      </p:pic>
      <p:sp>
        <p:nvSpPr>
          <p:cNvPr id="97" name="Google Shape;97;p14"/>
          <p:cNvSpPr txBox="1"/>
          <p:nvPr/>
        </p:nvSpPr>
        <p:spPr>
          <a:xfrm>
            <a:off x="7335502" y="6427113"/>
            <a:ext cx="3545367"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rgbClr val="0E3D8A"/>
                </a:solidFill>
                <a:latin typeface="Calibri"/>
                <a:ea typeface="Calibri"/>
                <a:cs typeface="Calibri"/>
                <a:sym typeface="Calibri"/>
              </a:rPr>
              <a:t>10 January 2018</a:t>
            </a:r>
            <a:endParaRPr sz="1400">
              <a:solidFill>
                <a:srgbClr val="0E3D8A"/>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Arial Black"/>
              <a:ea typeface="Arial Black"/>
              <a:cs typeface="Arial Black"/>
              <a:sym typeface="Arial Black"/>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cxnSp>
        <p:nvCxnSpPr>
          <p:cNvPr id="405" name="Google Shape;405;p23"/>
          <p:cNvCxnSpPr/>
          <p:nvPr/>
        </p:nvCxnSpPr>
        <p:spPr>
          <a:xfrm flipH="1">
            <a:off x="1439128" y="1618864"/>
            <a:ext cx="1519" cy="216023"/>
          </a:xfrm>
          <a:prstGeom prst="straightConnector1">
            <a:avLst/>
          </a:prstGeom>
          <a:noFill/>
          <a:ln cap="flat" cmpd="sng" w="38100">
            <a:solidFill>
              <a:srgbClr val="D9D9D9">
                <a:alpha val="69803"/>
              </a:srgbClr>
            </a:solidFill>
            <a:prstDash val="solid"/>
            <a:round/>
            <a:headEnd len="sm" w="sm" type="none"/>
            <a:tailEnd len="sm" w="sm" type="none"/>
          </a:ln>
        </p:spPr>
      </p:cxnSp>
      <p:cxnSp>
        <p:nvCxnSpPr>
          <p:cNvPr id="406" name="Google Shape;406;p23"/>
          <p:cNvCxnSpPr/>
          <p:nvPr/>
        </p:nvCxnSpPr>
        <p:spPr>
          <a:xfrm>
            <a:off x="4499992" y="1615919"/>
            <a:ext cx="0" cy="495839"/>
          </a:xfrm>
          <a:prstGeom prst="straightConnector1">
            <a:avLst/>
          </a:prstGeom>
          <a:noFill/>
          <a:ln cap="flat" cmpd="sng" w="38100">
            <a:solidFill>
              <a:srgbClr val="D9D9D9">
                <a:alpha val="69803"/>
              </a:srgbClr>
            </a:solidFill>
            <a:prstDash val="solid"/>
            <a:round/>
            <a:headEnd len="sm" w="sm" type="none"/>
            <a:tailEnd len="sm" w="sm" type="none"/>
          </a:ln>
        </p:spPr>
      </p:cxnSp>
      <p:cxnSp>
        <p:nvCxnSpPr>
          <p:cNvPr id="407" name="Google Shape;407;p23"/>
          <p:cNvCxnSpPr/>
          <p:nvPr/>
        </p:nvCxnSpPr>
        <p:spPr>
          <a:xfrm flipH="1">
            <a:off x="7774617" y="1618864"/>
            <a:ext cx="1519" cy="216023"/>
          </a:xfrm>
          <a:prstGeom prst="straightConnector1">
            <a:avLst/>
          </a:prstGeom>
          <a:noFill/>
          <a:ln cap="flat" cmpd="sng" w="38100">
            <a:solidFill>
              <a:srgbClr val="D9D9D9">
                <a:alpha val="69803"/>
              </a:srgbClr>
            </a:solidFill>
            <a:prstDash val="solid"/>
            <a:round/>
            <a:headEnd len="sm" w="sm" type="none"/>
            <a:tailEnd len="sm" w="sm" type="none"/>
          </a:ln>
        </p:spPr>
      </p:cxnSp>
      <p:sp>
        <p:nvSpPr>
          <p:cNvPr id="408" name="Google Shape;408;p23"/>
          <p:cNvSpPr txBox="1"/>
          <p:nvPr/>
        </p:nvSpPr>
        <p:spPr>
          <a:xfrm>
            <a:off x="0" y="179348"/>
            <a:ext cx="9144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E3D8A"/>
                </a:solidFill>
                <a:latin typeface="Arial Black"/>
                <a:ea typeface="Arial Black"/>
                <a:cs typeface="Arial Black"/>
                <a:sym typeface="Arial Black"/>
              </a:rPr>
              <a:t>WHO DECIDES?</a:t>
            </a:r>
            <a:endParaRPr sz="1800">
              <a:solidFill>
                <a:srgbClr val="0E3D8A"/>
              </a:solidFill>
              <a:latin typeface="Arial Black"/>
              <a:ea typeface="Arial Black"/>
              <a:cs typeface="Arial Black"/>
              <a:sym typeface="Arial Black"/>
            </a:endParaRPr>
          </a:p>
        </p:txBody>
      </p:sp>
      <p:sp>
        <p:nvSpPr>
          <p:cNvPr id="409" name="Google Shape;409;p23"/>
          <p:cNvSpPr/>
          <p:nvPr/>
        </p:nvSpPr>
        <p:spPr>
          <a:xfrm>
            <a:off x="552120" y="1834887"/>
            <a:ext cx="2504325" cy="1410341"/>
          </a:xfrm>
          <a:prstGeom prst="homePlate">
            <a:avLst>
              <a:gd fmla="val 50000" name="adj"/>
            </a:avLst>
          </a:pr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410" name="Google Shape;410;p23"/>
          <p:cNvSpPr txBox="1"/>
          <p:nvPr/>
        </p:nvSpPr>
        <p:spPr>
          <a:xfrm>
            <a:off x="624129" y="1879849"/>
            <a:ext cx="2016224"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002060"/>
                </a:solidFill>
                <a:latin typeface="Arial Black"/>
                <a:ea typeface="Arial Black"/>
                <a:cs typeface="Arial Black"/>
                <a:sym typeface="Arial Black"/>
              </a:rPr>
              <a:t>ADVISORY COUNCIL </a:t>
            </a:r>
            <a:br>
              <a:rPr b="1" lang="en-GB" sz="2000">
                <a:solidFill>
                  <a:srgbClr val="002060"/>
                </a:solidFill>
                <a:latin typeface="Aharoni"/>
                <a:ea typeface="Aharoni"/>
                <a:cs typeface="Aharoni"/>
                <a:sym typeface="Aharoni"/>
              </a:rPr>
            </a:br>
            <a:r>
              <a:rPr b="1" lang="en-GB" sz="2000">
                <a:solidFill>
                  <a:srgbClr val="002060"/>
                </a:solidFill>
                <a:latin typeface="Calibri"/>
                <a:ea typeface="Calibri"/>
                <a:cs typeface="Calibri"/>
                <a:sym typeface="Calibri"/>
              </a:rPr>
              <a:t>30 Youth Representatives</a:t>
            </a:r>
            <a:endParaRPr/>
          </a:p>
        </p:txBody>
      </p:sp>
      <p:sp>
        <p:nvSpPr>
          <p:cNvPr id="411" name="Google Shape;411;p23"/>
          <p:cNvSpPr/>
          <p:nvPr/>
        </p:nvSpPr>
        <p:spPr>
          <a:xfrm>
            <a:off x="3419872" y="2111758"/>
            <a:ext cx="2304256" cy="803250"/>
          </a:xfrm>
          <a:prstGeom prst="rect">
            <a:avLst/>
          </a:prstGeom>
          <a:solidFill>
            <a:srgbClr val="0E3D8A"/>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12" name="Google Shape;412;p23"/>
          <p:cNvSpPr txBox="1"/>
          <p:nvPr/>
        </p:nvSpPr>
        <p:spPr>
          <a:xfrm>
            <a:off x="3419873" y="2217851"/>
            <a:ext cx="230425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lt1"/>
                </a:solidFill>
                <a:latin typeface="Arial Black"/>
                <a:ea typeface="Arial Black"/>
                <a:cs typeface="Arial Black"/>
                <a:sym typeface="Arial Black"/>
              </a:rPr>
              <a:t>JOINT COUNCIL </a:t>
            </a:r>
            <a:br>
              <a:rPr b="1" lang="en-GB" sz="1800">
                <a:solidFill>
                  <a:schemeClr val="lt1"/>
                </a:solidFill>
                <a:latin typeface="Arial Black"/>
                <a:ea typeface="Arial Black"/>
                <a:cs typeface="Arial Black"/>
                <a:sym typeface="Arial Black"/>
              </a:rPr>
            </a:br>
            <a:r>
              <a:rPr b="1" lang="en-GB" sz="1800">
                <a:solidFill>
                  <a:schemeClr val="lt1"/>
                </a:solidFill>
                <a:latin typeface="Arial Black"/>
                <a:ea typeface="Arial Black"/>
                <a:cs typeface="Arial Black"/>
                <a:sym typeface="Arial Black"/>
              </a:rPr>
              <a:t>ON YOUTH</a:t>
            </a:r>
            <a:endParaRPr/>
          </a:p>
        </p:txBody>
      </p:sp>
      <p:sp>
        <p:nvSpPr>
          <p:cNvPr id="413" name="Google Shape;413;p23"/>
          <p:cNvSpPr/>
          <p:nvPr/>
        </p:nvSpPr>
        <p:spPr>
          <a:xfrm rot="10800000">
            <a:off x="6093693" y="1834887"/>
            <a:ext cx="2504325" cy="1410341"/>
          </a:xfrm>
          <a:prstGeom prst="homePlate">
            <a:avLst>
              <a:gd fmla="val 50000" name="adj"/>
            </a:avLst>
          </a:pr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23"/>
          <p:cNvSpPr txBox="1"/>
          <p:nvPr/>
        </p:nvSpPr>
        <p:spPr>
          <a:xfrm>
            <a:off x="6516216" y="1880238"/>
            <a:ext cx="2016224" cy="132343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2000">
                <a:solidFill>
                  <a:srgbClr val="17365D"/>
                </a:solidFill>
                <a:latin typeface="Arial Black"/>
                <a:ea typeface="Arial Black"/>
                <a:cs typeface="Arial Black"/>
                <a:sym typeface="Arial Black"/>
              </a:rPr>
              <a:t>STEERING</a:t>
            </a:r>
            <a:endParaRPr/>
          </a:p>
          <a:p>
            <a:pPr indent="0" lvl="0" marL="0" marR="0" rtl="0" algn="r">
              <a:spcBef>
                <a:spcPts val="0"/>
              </a:spcBef>
              <a:spcAft>
                <a:spcPts val="0"/>
              </a:spcAft>
              <a:buNone/>
            </a:pPr>
            <a:r>
              <a:rPr b="1" lang="en-GB" sz="2000">
                <a:solidFill>
                  <a:srgbClr val="17365D"/>
                </a:solidFill>
                <a:latin typeface="Arial Black"/>
                <a:ea typeface="Arial Black"/>
                <a:cs typeface="Arial Black"/>
                <a:sym typeface="Arial Black"/>
              </a:rPr>
              <a:t>COMMITTEE</a:t>
            </a:r>
            <a:endParaRPr/>
          </a:p>
          <a:p>
            <a:pPr indent="0" lvl="0" marL="0" marR="0" rtl="0" algn="r">
              <a:spcBef>
                <a:spcPts val="0"/>
              </a:spcBef>
              <a:spcAft>
                <a:spcPts val="0"/>
              </a:spcAft>
              <a:buNone/>
            </a:pPr>
            <a:r>
              <a:rPr b="1" lang="en-GB" sz="2000">
                <a:solidFill>
                  <a:srgbClr val="17365D"/>
                </a:solidFill>
                <a:latin typeface="Calibri"/>
                <a:ea typeface="Calibri"/>
                <a:cs typeface="Calibri"/>
                <a:sym typeface="Calibri"/>
              </a:rPr>
              <a:t>50 Government Representatives</a:t>
            </a:r>
            <a:endParaRPr/>
          </a:p>
        </p:txBody>
      </p:sp>
      <p:sp>
        <p:nvSpPr>
          <p:cNvPr id="415" name="Google Shape;415;p23"/>
          <p:cNvSpPr/>
          <p:nvPr/>
        </p:nvSpPr>
        <p:spPr>
          <a:xfrm>
            <a:off x="552120" y="1328168"/>
            <a:ext cx="8039761" cy="290696"/>
          </a:xfrm>
          <a:prstGeom prst="rect">
            <a:avLst/>
          </a:prstGeom>
          <a:solidFill>
            <a:srgbClr val="D9D9D9">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16" name="Google Shape;416;p23"/>
          <p:cNvSpPr txBox="1"/>
          <p:nvPr/>
        </p:nvSpPr>
        <p:spPr>
          <a:xfrm>
            <a:off x="2456160" y="1341865"/>
            <a:ext cx="416389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17365D"/>
                </a:solidFill>
                <a:latin typeface="Aharoni"/>
                <a:ea typeface="Aharoni"/>
                <a:cs typeface="Aharoni"/>
                <a:sym typeface="Aharoni"/>
              </a:rPr>
              <a:t>COMMITTEE OF MINISTERS</a:t>
            </a:r>
            <a:endParaRPr sz="1200">
              <a:solidFill>
                <a:srgbClr val="17365D"/>
              </a:solidFill>
              <a:latin typeface="Calibri"/>
              <a:ea typeface="Calibri"/>
              <a:cs typeface="Calibri"/>
              <a:sym typeface="Calibri"/>
            </a:endParaRPr>
          </a:p>
        </p:txBody>
      </p:sp>
      <p:sp>
        <p:nvSpPr>
          <p:cNvPr id="417" name="Google Shape;417;p23"/>
          <p:cNvSpPr/>
          <p:nvPr/>
        </p:nvSpPr>
        <p:spPr>
          <a:xfrm>
            <a:off x="7092280" y="4293534"/>
            <a:ext cx="1367714" cy="1367714"/>
          </a:xfrm>
          <a:prstGeom prst="ellipse">
            <a:avLst/>
          </a:pr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23"/>
          <p:cNvSpPr txBox="1"/>
          <p:nvPr/>
        </p:nvSpPr>
        <p:spPr>
          <a:xfrm>
            <a:off x="7092280" y="4712544"/>
            <a:ext cx="136771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rgbClr val="17365D"/>
                </a:solidFill>
                <a:latin typeface="Arial Black"/>
                <a:ea typeface="Arial Black"/>
                <a:cs typeface="Arial Black"/>
                <a:sym typeface="Arial Black"/>
              </a:rPr>
              <a:t>MEMBER STATES</a:t>
            </a:r>
            <a:endParaRPr/>
          </a:p>
        </p:txBody>
      </p:sp>
      <p:sp>
        <p:nvSpPr>
          <p:cNvPr id="419" name="Google Shape;419;p23"/>
          <p:cNvSpPr/>
          <p:nvPr/>
        </p:nvSpPr>
        <p:spPr>
          <a:xfrm rot="10800000">
            <a:off x="1224624" y="3429521"/>
            <a:ext cx="432048" cy="706957"/>
          </a:xfrm>
          <a:prstGeom prst="downArrow">
            <a:avLst>
              <a:gd fmla="val 50000" name="adj1"/>
              <a:gd fmla="val 50000" name="adj2"/>
            </a:avLst>
          </a:prstGeom>
          <a:solidFill>
            <a:srgbClr val="119F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23"/>
          <p:cNvSpPr/>
          <p:nvPr/>
        </p:nvSpPr>
        <p:spPr>
          <a:xfrm rot="10800000">
            <a:off x="7560113" y="3429520"/>
            <a:ext cx="432048" cy="706957"/>
          </a:xfrm>
          <a:prstGeom prst="downArrow">
            <a:avLst>
              <a:gd fmla="val 50000" name="adj1"/>
              <a:gd fmla="val 50000" name="adj2"/>
            </a:avLst>
          </a:prstGeom>
          <a:solidFill>
            <a:srgbClr val="2771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23"/>
          <p:cNvSpPr txBox="1"/>
          <p:nvPr/>
        </p:nvSpPr>
        <p:spPr>
          <a:xfrm>
            <a:off x="878719" y="3730069"/>
            <a:ext cx="1123858" cy="461665"/>
          </a:xfrm>
          <a:prstGeom prst="rect">
            <a:avLst/>
          </a:prstGeom>
          <a:solidFill>
            <a:schemeClr val="lt1"/>
          </a:solidFill>
          <a:ln cap="flat" cmpd="sng" w="12700">
            <a:solidFill>
              <a:srgbClr val="119FC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119FC3"/>
                </a:solidFill>
                <a:latin typeface="Arial Black"/>
                <a:ea typeface="Arial Black"/>
                <a:cs typeface="Arial Black"/>
                <a:sym typeface="Arial Black"/>
              </a:rPr>
              <a:t>Youth NGOs</a:t>
            </a:r>
            <a:endParaRPr sz="1200">
              <a:solidFill>
                <a:srgbClr val="119FC3"/>
              </a:solidFill>
              <a:latin typeface="Arial Black"/>
              <a:ea typeface="Arial Black"/>
              <a:cs typeface="Arial Black"/>
              <a:sym typeface="Arial Black"/>
            </a:endParaRPr>
          </a:p>
        </p:txBody>
      </p:sp>
      <p:sp>
        <p:nvSpPr>
          <p:cNvPr id="422" name="Google Shape;422;p23"/>
          <p:cNvSpPr/>
          <p:nvPr/>
        </p:nvSpPr>
        <p:spPr>
          <a:xfrm>
            <a:off x="4355976" y="3076041"/>
            <a:ext cx="432048" cy="706957"/>
          </a:xfrm>
          <a:prstGeom prst="downArrow">
            <a:avLst>
              <a:gd fmla="val 50000" name="adj1"/>
              <a:gd fmla="val 50000" name="adj2"/>
            </a:avLst>
          </a:prstGeom>
          <a:solidFill>
            <a:srgbClr val="0E3D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5C01"/>
              </a:solidFill>
              <a:latin typeface="Calibri"/>
              <a:ea typeface="Calibri"/>
              <a:cs typeface="Calibri"/>
              <a:sym typeface="Calibri"/>
            </a:endParaRPr>
          </a:p>
        </p:txBody>
      </p:sp>
      <p:sp>
        <p:nvSpPr>
          <p:cNvPr id="423" name="Google Shape;423;p23"/>
          <p:cNvSpPr txBox="1"/>
          <p:nvPr/>
        </p:nvSpPr>
        <p:spPr>
          <a:xfrm>
            <a:off x="3419873" y="3861221"/>
            <a:ext cx="2304254" cy="861774"/>
          </a:xfrm>
          <a:prstGeom prst="rect">
            <a:avLst/>
          </a:prstGeom>
          <a:solidFill>
            <a:schemeClr val="lt1"/>
          </a:solidFill>
          <a:ln cap="flat" cmpd="sng" w="12700">
            <a:solidFill>
              <a:srgbClr val="0E3D8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0E3D8A"/>
                </a:solidFill>
                <a:latin typeface="Arial Black"/>
                <a:ea typeface="Arial Black"/>
                <a:cs typeface="Arial Black"/>
                <a:sym typeface="Arial Black"/>
              </a:rPr>
              <a:t>PROGRAMMING COMMITTEE</a:t>
            </a:r>
            <a:endParaRPr/>
          </a:p>
          <a:p>
            <a:pPr indent="0" lvl="0" marL="0" marR="0" rtl="0" algn="ctr">
              <a:spcBef>
                <a:spcPts val="0"/>
              </a:spcBef>
              <a:spcAft>
                <a:spcPts val="0"/>
              </a:spcAft>
              <a:buNone/>
            </a:pPr>
            <a:r>
              <a:rPr b="1" lang="en-GB" sz="1400">
                <a:solidFill>
                  <a:srgbClr val="3D7FEB"/>
                </a:solidFill>
                <a:latin typeface="Calibri"/>
                <a:ea typeface="Calibri"/>
                <a:cs typeface="Calibri"/>
                <a:sym typeface="Calibri"/>
              </a:rPr>
              <a:t>8 YOUTH REPS + 8 GOV REPS</a:t>
            </a:r>
            <a:endParaRPr/>
          </a:p>
        </p:txBody>
      </p:sp>
      <p:sp>
        <p:nvSpPr>
          <p:cNvPr id="424" name="Google Shape;424;p23"/>
          <p:cNvSpPr/>
          <p:nvPr/>
        </p:nvSpPr>
        <p:spPr>
          <a:xfrm>
            <a:off x="756791" y="4293534"/>
            <a:ext cx="1367714" cy="1367714"/>
          </a:xfrm>
          <a:prstGeom prst="ellipse">
            <a:avLst/>
          </a:pr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23"/>
          <p:cNvSpPr txBox="1"/>
          <p:nvPr/>
        </p:nvSpPr>
        <p:spPr>
          <a:xfrm>
            <a:off x="756791" y="4712544"/>
            <a:ext cx="136771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rgbClr val="17365D"/>
                </a:solidFill>
                <a:latin typeface="Arial Black"/>
                <a:ea typeface="Arial Black"/>
                <a:cs typeface="Arial Black"/>
                <a:sym typeface="Arial Black"/>
              </a:rPr>
              <a:t>YOUNG</a:t>
            </a:r>
            <a:endParaRPr/>
          </a:p>
          <a:p>
            <a:pPr indent="0" lvl="0" marL="0" marR="0" rtl="0" algn="ctr">
              <a:spcBef>
                <a:spcPts val="0"/>
              </a:spcBef>
              <a:spcAft>
                <a:spcPts val="0"/>
              </a:spcAft>
              <a:buNone/>
            </a:pPr>
            <a:r>
              <a:rPr b="1" lang="en-GB" sz="1600">
                <a:solidFill>
                  <a:srgbClr val="17365D"/>
                </a:solidFill>
                <a:latin typeface="Arial Black"/>
                <a:ea typeface="Arial Black"/>
                <a:cs typeface="Arial Black"/>
                <a:sym typeface="Arial Black"/>
              </a:rPr>
              <a:t>PEOPLE</a:t>
            </a:r>
            <a:endParaRPr/>
          </a:p>
        </p:txBody>
      </p:sp>
      <p:sp>
        <p:nvSpPr>
          <p:cNvPr id="426" name="Google Shape;426;p23"/>
          <p:cNvSpPr txBox="1"/>
          <p:nvPr/>
        </p:nvSpPr>
        <p:spPr>
          <a:xfrm>
            <a:off x="4258283" y="5642084"/>
            <a:ext cx="1537853"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dk1"/>
                </a:solidFill>
                <a:latin typeface="Calibri"/>
                <a:ea typeface="Calibri"/>
                <a:cs typeface="Calibri"/>
                <a:sym typeface="Calibri"/>
              </a:rPr>
              <a:t>Youth Programme &amp;</a:t>
            </a:r>
            <a:endParaRPr/>
          </a:p>
          <a:p>
            <a:pPr indent="0" lvl="0" marL="0" marR="0" rtl="0" algn="ctr">
              <a:spcBef>
                <a:spcPts val="0"/>
              </a:spcBef>
              <a:spcAft>
                <a:spcPts val="0"/>
              </a:spcAft>
              <a:buNone/>
            </a:pPr>
            <a:r>
              <a:rPr b="1" lang="en-GB" sz="1400">
                <a:solidFill>
                  <a:schemeClr val="dk1"/>
                </a:solidFill>
                <a:latin typeface="Calibri"/>
                <a:ea typeface="Calibri"/>
                <a:cs typeface="Calibri"/>
                <a:sym typeface="Calibri"/>
              </a:rPr>
              <a:t>Grant Decisions</a:t>
            </a:r>
            <a:endParaRPr b="1" sz="1200">
              <a:solidFill>
                <a:schemeClr val="dk1"/>
              </a:solidFill>
              <a:latin typeface="Calibri"/>
              <a:ea typeface="Calibri"/>
              <a:cs typeface="Calibri"/>
              <a:sym typeface="Calibri"/>
            </a:endParaRPr>
          </a:p>
        </p:txBody>
      </p:sp>
      <p:cxnSp>
        <p:nvCxnSpPr>
          <p:cNvPr id="427" name="Google Shape;427;p23"/>
          <p:cNvCxnSpPr/>
          <p:nvPr/>
        </p:nvCxnSpPr>
        <p:spPr>
          <a:xfrm rot="10800000">
            <a:off x="4885308" y="4817694"/>
            <a:ext cx="122798" cy="806450"/>
          </a:xfrm>
          <a:prstGeom prst="straightConnector1">
            <a:avLst/>
          </a:prstGeom>
          <a:noFill/>
          <a:ln cap="flat" cmpd="sng" w="12700">
            <a:solidFill>
              <a:schemeClr val="dk1"/>
            </a:solidFill>
            <a:prstDash val="solid"/>
            <a:round/>
            <a:headEnd len="sm" w="sm" type="none"/>
            <a:tailEnd len="med" w="med" type="stealth"/>
          </a:ln>
        </p:spPr>
      </p:cxnSp>
      <p:grpSp>
        <p:nvGrpSpPr>
          <p:cNvPr id="428" name="Google Shape;428;p23"/>
          <p:cNvGrpSpPr/>
          <p:nvPr/>
        </p:nvGrpSpPr>
        <p:grpSpPr>
          <a:xfrm>
            <a:off x="7136724" y="258997"/>
            <a:ext cx="507075" cy="792086"/>
            <a:chOff x="1795633" y="4293173"/>
            <a:chExt cx="1091264" cy="1704632"/>
          </a:xfrm>
        </p:grpSpPr>
        <p:sp>
          <p:nvSpPr>
            <p:cNvPr id="429" name="Google Shape;429;p23"/>
            <p:cNvSpPr/>
            <p:nvPr/>
          </p:nvSpPr>
          <p:spPr>
            <a:xfrm>
              <a:off x="2147438" y="4901854"/>
              <a:ext cx="459676" cy="1095951"/>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795633" y="4293173"/>
              <a:ext cx="1091264" cy="1037577"/>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grpSp>
      <p:grpSp>
        <p:nvGrpSpPr>
          <p:cNvPr id="431" name="Google Shape;431;p23"/>
          <p:cNvGrpSpPr/>
          <p:nvPr/>
        </p:nvGrpSpPr>
        <p:grpSpPr>
          <a:xfrm>
            <a:off x="7903104" y="179348"/>
            <a:ext cx="343603" cy="536732"/>
            <a:chOff x="1795633" y="4293173"/>
            <a:chExt cx="1091264" cy="1704632"/>
          </a:xfrm>
        </p:grpSpPr>
        <p:sp>
          <p:nvSpPr>
            <p:cNvPr id="432" name="Google Shape;432;p23"/>
            <p:cNvSpPr/>
            <p:nvPr/>
          </p:nvSpPr>
          <p:spPr>
            <a:xfrm>
              <a:off x="2147438" y="4901854"/>
              <a:ext cx="459676" cy="1095951"/>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795633" y="4293173"/>
              <a:ext cx="1091264" cy="1037577"/>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grpSp>
      <p:grpSp>
        <p:nvGrpSpPr>
          <p:cNvPr id="434" name="Google Shape;434;p23"/>
          <p:cNvGrpSpPr/>
          <p:nvPr/>
        </p:nvGrpSpPr>
        <p:grpSpPr>
          <a:xfrm>
            <a:off x="7668344" y="6125661"/>
            <a:ext cx="1204629" cy="544860"/>
            <a:chOff x="1060636" y="2214389"/>
            <a:chExt cx="5959636" cy="2695575"/>
          </a:xfrm>
        </p:grpSpPr>
        <p:pic>
          <p:nvPicPr>
            <p:cNvPr id="435" name="Google Shape;435;p23"/>
            <p:cNvPicPr preferRelativeResize="0"/>
            <p:nvPr/>
          </p:nvPicPr>
          <p:blipFill rotWithShape="1">
            <a:blip r:embed="rId3">
              <a:alphaModFix/>
            </a:blip>
            <a:srcRect b="0" l="0" r="0" t="0"/>
            <a:stretch/>
          </p:blipFill>
          <p:spPr>
            <a:xfrm>
              <a:off x="1060636" y="2214389"/>
              <a:ext cx="3371850" cy="2695575"/>
            </a:xfrm>
            <a:prstGeom prst="rect">
              <a:avLst/>
            </a:prstGeom>
            <a:noFill/>
            <a:ln>
              <a:noFill/>
            </a:ln>
          </p:spPr>
        </p:pic>
        <p:pic>
          <p:nvPicPr>
            <p:cNvPr id="436" name="Google Shape;436;p23"/>
            <p:cNvPicPr preferRelativeResize="0"/>
            <p:nvPr/>
          </p:nvPicPr>
          <p:blipFill rotWithShape="1">
            <a:blip r:embed="rId4">
              <a:alphaModFix/>
            </a:blip>
            <a:srcRect b="0" l="0" r="0" t="0"/>
            <a:stretch/>
          </p:blipFill>
          <p:spPr>
            <a:xfrm>
              <a:off x="4572000" y="2375921"/>
              <a:ext cx="2448272" cy="233044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4"/>
          <p:cNvSpPr/>
          <p:nvPr/>
        </p:nvSpPr>
        <p:spPr>
          <a:xfrm flipH="1">
            <a:off x="1201092" y="2358172"/>
            <a:ext cx="45720" cy="244599"/>
          </a:xfrm>
          <a:custGeom>
            <a:rect b="b" l="l" r="r" t="t"/>
            <a:pathLst>
              <a:path extrusionOk="0" h="489198" w="180019">
                <a:moveTo>
                  <a:pt x="0" y="30004"/>
                </a:moveTo>
                <a:cubicBezTo>
                  <a:pt x="0" y="13433"/>
                  <a:pt x="13433" y="0"/>
                  <a:pt x="30004" y="0"/>
                </a:cubicBezTo>
                <a:lnTo>
                  <a:pt x="150015" y="0"/>
                </a:lnTo>
                <a:cubicBezTo>
                  <a:pt x="166586" y="0"/>
                  <a:pt x="180019" y="13433"/>
                  <a:pt x="180019" y="30004"/>
                </a:cubicBezTo>
                <a:lnTo>
                  <a:pt x="180019" y="402044"/>
                </a:lnTo>
                <a:cubicBezTo>
                  <a:pt x="180019" y="418615"/>
                  <a:pt x="138011" y="489198"/>
                  <a:pt x="121440" y="489198"/>
                </a:cubicBezTo>
                <a:cubicBezTo>
                  <a:pt x="81436" y="489198"/>
                  <a:pt x="70008" y="432048"/>
                  <a:pt x="30004" y="432048"/>
                </a:cubicBezTo>
                <a:cubicBezTo>
                  <a:pt x="13433" y="432048"/>
                  <a:pt x="0" y="418615"/>
                  <a:pt x="0" y="402044"/>
                </a:cubicBezTo>
                <a:lnTo>
                  <a:pt x="0" y="30004"/>
                </a:lnTo>
                <a:close/>
              </a:path>
            </a:pathLst>
          </a:custGeom>
          <a:solidFill>
            <a:srgbClr val="2771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4"/>
          <p:cNvSpPr/>
          <p:nvPr/>
        </p:nvSpPr>
        <p:spPr>
          <a:xfrm>
            <a:off x="4935767" y="2852936"/>
            <a:ext cx="180019" cy="489198"/>
          </a:xfrm>
          <a:custGeom>
            <a:rect b="b" l="l" r="r" t="t"/>
            <a:pathLst>
              <a:path extrusionOk="0" h="489198" w="180019">
                <a:moveTo>
                  <a:pt x="0" y="30004"/>
                </a:moveTo>
                <a:cubicBezTo>
                  <a:pt x="0" y="13433"/>
                  <a:pt x="13433" y="0"/>
                  <a:pt x="30004" y="0"/>
                </a:cubicBezTo>
                <a:lnTo>
                  <a:pt x="150015" y="0"/>
                </a:lnTo>
                <a:cubicBezTo>
                  <a:pt x="166586" y="0"/>
                  <a:pt x="180019" y="13433"/>
                  <a:pt x="180019" y="30004"/>
                </a:cubicBezTo>
                <a:lnTo>
                  <a:pt x="180019" y="402044"/>
                </a:lnTo>
                <a:cubicBezTo>
                  <a:pt x="180019" y="418615"/>
                  <a:pt x="138011" y="489198"/>
                  <a:pt x="121440" y="489198"/>
                </a:cubicBezTo>
                <a:cubicBezTo>
                  <a:pt x="81436" y="489198"/>
                  <a:pt x="70008" y="432048"/>
                  <a:pt x="30004" y="432048"/>
                </a:cubicBezTo>
                <a:cubicBezTo>
                  <a:pt x="13433" y="432048"/>
                  <a:pt x="0" y="418615"/>
                  <a:pt x="0" y="402044"/>
                </a:cubicBezTo>
                <a:lnTo>
                  <a:pt x="0" y="30004"/>
                </a:lnTo>
                <a:close/>
              </a:path>
            </a:pathLst>
          </a:custGeom>
          <a:solidFill>
            <a:srgbClr val="2771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4"/>
          <p:cNvSpPr/>
          <p:nvPr/>
        </p:nvSpPr>
        <p:spPr>
          <a:xfrm>
            <a:off x="4559823" y="2453358"/>
            <a:ext cx="936104" cy="428153"/>
          </a:xfrm>
          <a:prstGeom prst="rect">
            <a:avLst/>
          </a:prstGeom>
          <a:solidFill>
            <a:schemeClr val="lt1"/>
          </a:solidFill>
          <a:ln cap="flat" cmpd="sng" w="19050">
            <a:solidFill>
              <a:srgbClr val="2771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4"/>
          <p:cNvSpPr txBox="1"/>
          <p:nvPr/>
        </p:nvSpPr>
        <p:spPr>
          <a:xfrm>
            <a:off x="0" y="179348"/>
            <a:ext cx="9144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E3D8A"/>
                </a:solidFill>
                <a:latin typeface="Arial Black"/>
                <a:ea typeface="Arial Black"/>
                <a:cs typeface="Arial Black"/>
                <a:sym typeface="Arial Black"/>
              </a:rPr>
              <a:t>AFTER THE DECISION</a:t>
            </a:r>
            <a:endParaRPr sz="1800">
              <a:solidFill>
                <a:srgbClr val="0E3D8A"/>
              </a:solidFill>
              <a:latin typeface="Arial Black"/>
              <a:ea typeface="Arial Black"/>
              <a:cs typeface="Arial Black"/>
              <a:sym typeface="Arial Black"/>
            </a:endParaRPr>
          </a:p>
        </p:txBody>
      </p:sp>
      <p:sp>
        <p:nvSpPr>
          <p:cNvPr id="446" name="Google Shape;446;p24"/>
          <p:cNvSpPr/>
          <p:nvPr/>
        </p:nvSpPr>
        <p:spPr>
          <a:xfrm>
            <a:off x="-252536" y="1772816"/>
            <a:ext cx="10195709" cy="4210580"/>
          </a:xfrm>
          <a:custGeom>
            <a:rect b="b" l="l" r="r" t="t"/>
            <a:pathLst>
              <a:path extrusionOk="0" h="4210580" w="10195709">
                <a:moveTo>
                  <a:pt x="350612" y="35498"/>
                </a:moveTo>
                <a:cubicBezTo>
                  <a:pt x="704625" y="-10539"/>
                  <a:pt x="1885725" y="-24827"/>
                  <a:pt x="2255612" y="73598"/>
                </a:cubicBezTo>
                <a:cubicBezTo>
                  <a:pt x="2625499" y="172023"/>
                  <a:pt x="2223862" y="511748"/>
                  <a:pt x="2569937" y="626048"/>
                </a:cubicBezTo>
                <a:cubicBezTo>
                  <a:pt x="2916012" y="740348"/>
                  <a:pt x="3878037" y="586361"/>
                  <a:pt x="4332062" y="759398"/>
                </a:cubicBezTo>
                <a:cubicBezTo>
                  <a:pt x="4786087" y="932435"/>
                  <a:pt x="4721000" y="1564261"/>
                  <a:pt x="5294087" y="1664273"/>
                </a:cubicBezTo>
                <a:cubicBezTo>
                  <a:pt x="5867174" y="1764285"/>
                  <a:pt x="7110187" y="1359473"/>
                  <a:pt x="7770587" y="1359473"/>
                </a:cubicBezTo>
                <a:cubicBezTo>
                  <a:pt x="8430987" y="1359473"/>
                  <a:pt x="8861200" y="1621411"/>
                  <a:pt x="9256487" y="1664273"/>
                </a:cubicBezTo>
                <a:cubicBezTo>
                  <a:pt x="9651774" y="1707135"/>
                  <a:pt x="10020075" y="1264223"/>
                  <a:pt x="10142312" y="1616648"/>
                </a:cubicBezTo>
                <a:cubicBezTo>
                  <a:pt x="10264550" y="1969073"/>
                  <a:pt x="10161362" y="3351786"/>
                  <a:pt x="9989912" y="3778823"/>
                </a:cubicBezTo>
                <a:cubicBezTo>
                  <a:pt x="9818462" y="4205861"/>
                  <a:pt x="9543824" y="4259835"/>
                  <a:pt x="9113612" y="4178873"/>
                </a:cubicBezTo>
                <a:cubicBezTo>
                  <a:pt x="8683400" y="4097911"/>
                  <a:pt x="8240487" y="3501010"/>
                  <a:pt x="7408637" y="3293048"/>
                </a:cubicBezTo>
                <a:cubicBezTo>
                  <a:pt x="6576787" y="3085086"/>
                  <a:pt x="4763862" y="3185098"/>
                  <a:pt x="4122512" y="2931098"/>
                </a:cubicBezTo>
                <a:cubicBezTo>
                  <a:pt x="3481162" y="2677098"/>
                  <a:pt x="3989162" y="2030985"/>
                  <a:pt x="3560537" y="1769048"/>
                </a:cubicBezTo>
                <a:cubicBezTo>
                  <a:pt x="3131912" y="1507111"/>
                  <a:pt x="1841275" y="1572198"/>
                  <a:pt x="1550762" y="1359473"/>
                </a:cubicBezTo>
                <a:cubicBezTo>
                  <a:pt x="1260250" y="1146748"/>
                  <a:pt x="2076224" y="689548"/>
                  <a:pt x="1817462" y="492698"/>
                </a:cubicBezTo>
                <a:cubicBezTo>
                  <a:pt x="1558700" y="295848"/>
                  <a:pt x="376012" y="426023"/>
                  <a:pt x="131537" y="349823"/>
                </a:cubicBezTo>
                <a:cubicBezTo>
                  <a:pt x="-112938" y="273623"/>
                  <a:pt x="-3401" y="81536"/>
                  <a:pt x="350612" y="35498"/>
                </a:cubicBezTo>
                <a:close/>
              </a:path>
            </a:pathLst>
          </a:custGeom>
          <a:gradFill>
            <a:gsLst>
              <a:gs pos="0">
                <a:srgbClr val="015F77"/>
              </a:gs>
              <a:gs pos="50000">
                <a:srgbClr val="028AAE"/>
              </a:gs>
              <a:gs pos="100000">
                <a:srgbClr val="03A6D0"/>
              </a:gs>
            </a:gsLst>
            <a:path path="circle">
              <a:fillToRect l="100%" t="100%"/>
            </a:path>
            <a:tileRect b="-100%" r="-100%"/>
          </a:gradFill>
          <a:ln cap="flat" cmpd="sng" w="12700">
            <a:solidFill>
              <a:srgbClr val="2771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4"/>
          <p:cNvSpPr txBox="1"/>
          <p:nvPr/>
        </p:nvSpPr>
        <p:spPr>
          <a:xfrm>
            <a:off x="4557725" y="2481933"/>
            <a:ext cx="936102"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000">
                <a:solidFill>
                  <a:srgbClr val="3D7FEB"/>
                </a:solidFill>
                <a:latin typeface="Arial Black"/>
                <a:ea typeface="Arial Black"/>
                <a:cs typeface="Arial Black"/>
                <a:sym typeface="Arial Black"/>
              </a:rPr>
              <a:t>PROJECT </a:t>
            </a:r>
            <a:endParaRPr/>
          </a:p>
          <a:p>
            <a:pPr indent="0" lvl="0" marL="0" marR="0" rtl="0" algn="ctr">
              <a:spcBef>
                <a:spcPts val="0"/>
              </a:spcBef>
              <a:spcAft>
                <a:spcPts val="0"/>
              </a:spcAft>
              <a:buNone/>
            </a:pPr>
            <a:r>
              <a:rPr b="1" lang="en-GB" sz="1000">
                <a:solidFill>
                  <a:srgbClr val="3D7FEB"/>
                </a:solidFill>
                <a:latin typeface="Arial Black"/>
                <a:ea typeface="Arial Black"/>
                <a:cs typeface="Arial Black"/>
                <a:sym typeface="Arial Black"/>
              </a:rPr>
              <a:t>VISITS</a:t>
            </a:r>
            <a:endParaRPr/>
          </a:p>
        </p:txBody>
      </p:sp>
      <p:grpSp>
        <p:nvGrpSpPr>
          <p:cNvPr id="448" name="Google Shape;448;p24"/>
          <p:cNvGrpSpPr/>
          <p:nvPr/>
        </p:nvGrpSpPr>
        <p:grpSpPr>
          <a:xfrm>
            <a:off x="7136724" y="258997"/>
            <a:ext cx="507075" cy="792086"/>
            <a:chOff x="1795633" y="4293173"/>
            <a:chExt cx="1091264" cy="1704632"/>
          </a:xfrm>
        </p:grpSpPr>
        <p:sp>
          <p:nvSpPr>
            <p:cNvPr id="449" name="Google Shape;449;p24"/>
            <p:cNvSpPr/>
            <p:nvPr/>
          </p:nvSpPr>
          <p:spPr>
            <a:xfrm>
              <a:off x="2147438" y="4901854"/>
              <a:ext cx="459676" cy="1095951"/>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24"/>
            <p:cNvSpPr/>
            <p:nvPr/>
          </p:nvSpPr>
          <p:spPr>
            <a:xfrm>
              <a:off x="1795633" y="4293173"/>
              <a:ext cx="1091264" cy="1037577"/>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grpSp>
      <p:grpSp>
        <p:nvGrpSpPr>
          <p:cNvPr id="451" name="Google Shape;451;p24"/>
          <p:cNvGrpSpPr/>
          <p:nvPr/>
        </p:nvGrpSpPr>
        <p:grpSpPr>
          <a:xfrm>
            <a:off x="7903104" y="179348"/>
            <a:ext cx="343603" cy="536732"/>
            <a:chOff x="1795633" y="4293173"/>
            <a:chExt cx="1091264" cy="1704632"/>
          </a:xfrm>
        </p:grpSpPr>
        <p:sp>
          <p:nvSpPr>
            <p:cNvPr id="452" name="Google Shape;452;p24"/>
            <p:cNvSpPr/>
            <p:nvPr/>
          </p:nvSpPr>
          <p:spPr>
            <a:xfrm>
              <a:off x="2147438" y="4901854"/>
              <a:ext cx="459676" cy="1095951"/>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4"/>
            <p:cNvSpPr/>
            <p:nvPr/>
          </p:nvSpPr>
          <p:spPr>
            <a:xfrm>
              <a:off x="1795633" y="4293173"/>
              <a:ext cx="1091264" cy="1037577"/>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grpSp>
      <p:grpSp>
        <p:nvGrpSpPr>
          <p:cNvPr id="454" name="Google Shape;454;p24"/>
          <p:cNvGrpSpPr/>
          <p:nvPr/>
        </p:nvGrpSpPr>
        <p:grpSpPr>
          <a:xfrm>
            <a:off x="5968727" y="4131270"/>
            <a:ext cx="1656186" cy="1313954"/>
            <a:chOff x="5968727" y="4131270"/>
            <a:chExt cx="1656186" cy="1313954"/>
          </a:xfrm>
        </p:grpSpPr>
        <p:sp>
          <p:nvSpPr>
            <p:cNvPr id="455" name="Google Shape;455;p24"/>
            <p:cNvSpPr/>
            <p:nvPr/>
          </p:nvSpPr>
          <p:spPr>
            <a:xfrm>
              <a:off x="6660232" y="4633160"/>
              <a:ext cx="270029" cy="812064"/>
            </a:xfrm>
            <a:custGeom>
              <a:rect b="b" l="l" r="r" t="t"/>
              <a:pathLst>
                <a:path extrusionOk="0" h="448177" w="180019">
                  <a:moveTo>
                    <a:pt x="0" y="30004"/>
                  </a:moveTo>
                  <a:cubicBezTo>
                    <a:pt x="0" y="13433"/>
                    <a:pt x="13433" y="0"/>
                    <a:pt x="30004" y="0"/>
                  </a:cubicBezTo>
                  <a:lnTo>
                    <a:pt x="150015" y="0"/>
                  </a:lnTo>
                  <a:cubicBezTo>
                    <a:pt x="166586" y="0"/>
                    <a:pt x="180019" y="13433"/>
                    <a:pt x="180019" y="30004"/>
                  </a:cubicBezTo>
                  <a:lnTo>
                    <a:pt x="180019" y="402044"/>
                  </a:lnTo>
                  <a:cubicBezTo>
                    <a:pt x="180019" y="418615"/>
                    <a:pt x="144361" y="416619"/>
                    <a:pt x="127790" y="416619"/>
                  </a:cubicBezTo>
                  <a:cubicBezTo>
                    <a:pt x="87786" y="416619"/>
                    <a:pt x="101758" y="448177"/>
                    <a:pt x="61754" y="448177"/>
                  </a:cubicBezTo>
                  <a:cubicBezTo>
                    <a:pt x="45183" y="448177"/>
                    <a:pt x="0" y="418615"/>
                    <a:pt x="0" y="402044"/>
                  </a:cubicBezTo>
                  <a:lnTo>
                    <a:pt x="0" y="30004"/>
                  </a:lnTo>
                  <a:close/>
                </a:path>
              </a:pathLst>
            </a:custGeom>
            <a:solidFill>
              <a:srgbClr val="2771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4"/>
            <p:cNvSpPr/>
            <p:nvPr/>
          </p:nvSpPr>
          <p:spPr>
            <a:xfrm>
              <a:off x="6114326" y="4131270"/>
              <a:ext cx="1345938" cy="615602"/>
            </a:xfrm>
            <a:prstGeom prst="rect">
              <a:avLst/>
            </a:prstGeom>
            <a:solidFill>
              <a:schemeClr val="lt1"/>
            </a:solidFill>
            <a:ln cap="flat" cmpd="sng" w="19050">
              <a:solidFill>
                <a:srgbClr val="2771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4"/>
            <p:cNvSpPr txBox="1"/>
            <p:nvPr/>
          </p:nvSpPr>
          <p:spPr>
            <a:xfrm>
              <a:off x="5968727" y="4163326"/>
              <a:ext cx="1656186" cy="57708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050">
                  <a:solidFill>
                    <a:srgbClr val="3D7FEB"/>
                  </a:solidFill>
                  <a:latin typeface="Arial Black"/>
                  <a:ea typeface="Arial Black"/>
                  <a:cs typeface="Arial Black"/>
                  <a:sym typeface="Arial Black"/>
                </a:rPr>
                <a:t>FINANCIAL AND NARRATIVE REPORT</a:t>
              </a:r>
              <a:endParaRPr/>
            </a:p>
          </p:txBody>
        </p:sp>
      </p:grpSp>
      <p:sp>
        <p:nvSpPr>
          <p:cNvPr id="458" name="Google Shape;458;p24"/>
          <p:cNvSpPr/>
          <p:nvPr/>
        </p:nvSpPr>
        <p:spPr>
          <a:xfrm flipH="1">
            <a:off x="488916" y="2348880"/>
            <a:ext cx="45720" cy="244599"/>
          </a:xfrm>
          <a:custGeom>
            <a:rect b="b" l="l" r="r" t="t"/>
            <a:pathLst>
              <a:path extrusionOk="0" h="489198" w="180019">
                <a:moveTo>
                  <a:pt x="0" y="30004"/>
                </a:moveTo>
                <a:cubicBezTo>
                  <a:pt x="0" y="13433"/>
                  <a:pt x="13433" y="0"/>
                  <a:pt x="30004" y="0"/>
                </a:cubicBezTo>
                <a:lnTo>
                  <a:pt x="150015" y="0"/>
                </a:lnTo>
                <a:cubicBezTo>
                  <a:pt x="166586" y="0"/>
                  <a:pt x="180019" y="13433"/>
                  <a:pt x="180019" y="30004"/>
                </a:cubicBezTo>
                <a:lnTo>
                  <a:pt x="180019" y="402044"/>
                </a:lnTo>
                <a:cubicBezTo>
                  <a:pt x="180019" y="418615"/>
                  <a:pt x="138011" y="489198"/>
                  <a:pt x="121440" y="489198"/>
                </a:cubicBezTo>
                <a:cubicBezTo>
                  <a:pt x="81436" y="489198"/>
                  <a:pt x="70008" y="432048"/>
                  <a:pt x="30004" y="432048"/>
                </a:cubicBezTo>
                <a:cubicBezTo>
                  <a:pt x="13433" y="432048"/>
                  <a:pt x="0" y="418615"/>
                  <a:pt x="0" y="402044"/>
                </a:cubicBezTo>
                <a:lnTo>
                  <a:pt x="0" y="30004"/>
                </a:lnTo>
                <a:close/>
              </a:path>
            </a:pathLst>
          </a:custGeom>
          <a:solidFill>
            <a:srgbClr val="27712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4"/>
          <p:cNvSpPr/>
          <p:nvPr/>
        </p:nvSpPr>
        <p:spPr>
          <a:xfrm>
            <a:off x="227030" y="1960265"/>
            <a:ext cx="1284856" cy="428153"/>
          </a:xfrm>
          <a:prstGeom prst="rect">
            <a:avLst/>
          </a:prstGeom>
          <a:solidFill>
            <a:schemeClr val="lt1"/>
          </a:solidFill>
          <a:ln cap="flat" cmpd="sng" w="19050">
            <a:solidFill>
              <a:srgbClr val="2771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4"/>
          <p:cNvSpPr txBox="1"/>
          <p:nvPr/>
        </p:nvSpPr>
        <p:spPr>
          <a:xfrm>
            <a:off x="143734" y="1988840"/>
            <a:ext cx="144016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900">
                <a:solidFill>
                  <a:srgbClr val="3D7FEB"/>
                </a:solidFill>
                <a:latin typeface="Arial Black"/>
                <a:ea typeface="Arial Black"/>
                <a:cs typeface="Arial Black"/>
                <a:sym typeface="Arial Black"/>
              </a:rPr>
              <a:t>COMMUNICATION WITH EYF</a:t>
            </a:r>
            <a:endParaRPr/>
          </a:p>
        </p:txBody>
      </p:sp>
      <p:grpSp>
        <p:nvGrpSpPr>
          <p:cNvPr id="461" name="Google Shape;461;p24"/>
          <p:cNvGrpSpPr/>
          <p:nvPr/>
        </p:nvGrpSpPr>
        <p:grpSpPr>
          <a:xfrm>
            <a:off x="707342" y="513350"/>
            <a:ext cx="720467" cy="1125419"/>
            <a:chOff x="1795633" y="4293173"/>
            <a:chExt cx="1091264" cy="1704632"/>
          </a:xfrm>
        </p:grpSpPr>
        <p:sp>
          <p:nvSpPr>
            <p:cNvPr id="462" name="Google Shape;462;p24"/>
            <p:cNvSpPr/>
            <p:nvPr/>
          </p:nvSpPr>
          <p:spPr>
            <a:xfrm>
              <a:off x="2147438" y="4901854"/>
              <a:ext cx="459676" cy="1095951"/>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1795633" y="4293173"/>
              <a:ext cx="1091264" cy="1037577"/>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grpSp>
      <p:grpSp>
        <p:nvGrpSpPr>
          <p:cNvPr id="464" name="Google Shape;464;p24"/>
          <p:cNvGrpSpPr/>
          <p:nvPr/>
        </p:nvGrpSpPr>
        <p:grpSpPr>
          <a:xfrm>
            <a:off x="7668344" y="6125661"/>
            <a:ext cx="1204629" cy="544860"/>
            <a:chOff x="1060636" y="2214389"/>
            <a:chExt cx="5959636" cy="2695575"/>
          </a:xfrm>
        </p:grpSpPr>
        <p:pic>
          <p:nvPicPr>
            <p:cNvPr id="465" name="Google Shape;465;p24"/>
            <p:cNvPicPr preferRelativeResize="0"/>
            <p:nvPr/>
          </p:nvPicPr>
          <p:blipFill rotWithShape="1">
            <a:blip r:embed="rId3">
              <a:alphaModFix/>
            </a:blip>
            <a:srcRect b="0" l="0" r="0" t="0"/>
            <a:stretch/>
          </p:blipFill>
          <p:spPr>
            <a:xfrm>
              <a:off x="1060636" y="2214389"/>
              <a:ext cx="3371850" cy="2695575"/>
            </a:xfrm>
            <a:prstGeom prst="rect">
              <a:avLst/>
            </a:prstGeom>
            <a:noFill/>
            <a:ln>
              <a:noFill/>
            </a:ln>
          </p:spPr>
        </p:pic>
        <p:pic>
          <p:nvPicPr>
            <p:cNvPr id="466" name="Google Shape;466;p24"/>
            <p:cNvPicPr preferRelativeResize="0"/>
            <p:nvPr/>
          </p:nvPicPr>
          <p:blipFill rotWithShape="1">
            <a:blip r:embed="rId4">
              <a:alphaModFix/>
            </a:blip>
            <a:srcRect b="0" l="0" r="0" t="0"/>
            <a:stretch/>
          </p:blipFill>
          <p:spPr>
            <a:xfrm>
              <a:off x="4572000" y="2375921"/>
              <a:ext cx="2448272" cy="233044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25"/>
          <p:cNvSpPr txBox="1"/>
          <p:nvPr/>
        </p:nvSpPr>
        <p:spPr>
          <a:xfrm>
            <a:off x="0" y="179348"/>
            <a:ext cx="9144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E3D8A"/>
                </a:solidFill>
                <a:latin typeface="Arial Black"/>
                <a:ea typeface="Arial Black"/>
                <a:cs typeface="Arial Black"/>
                <a:sym typeface="Arial Black"/>
              </a:rPr>
              <a:t>VISIBILITY</a:t>
            </a:r>
            <a:endParaRPr sz="1800">
              <a:solidFill>
                <a:srgbClr val="0E3D8A"/>
              </a:solidFill>
              <a:latin typeface="Arial Black"/>
              <a:ea typeface="Arial Black"/>
              <a:cs typeface="Arial Black"/>
              <a:sym typeface="Arial Black"/>
            </a:endParaRPr>
          </a:p>
        </p:txBody>
      </p:sp>
      <p:grpSp>
        <p:nvGrpSpPr>
          <p:cNvPr id="473" name="Google Shape;473;p25"/>
          <p:cNvGrpSpPr/>
          <p:nvPr/>
        </p:nvGrpSpPr>
        <p:grpSpPr>
          <a:xfrm>
            <a:off x="1907704" y="1700808"/>
            <a:ext cx="5328593" cy="3001028"/>
            <a:chOff x="1907703" y="1292068"/>
            <a:chExt cx="5328593" cy="3001028"/>
          </a:xfrm>
        </p:grpSpPr>
        <p:pic>
          <p:nvPicPr>
            <p:cNvPr id="474" name="Google Shape;474;p25"/>
            <p:cNvPicPr preferRelativeResize="0"/>
            <p:nvPr/>
          </p:nvPicPr>
          <p:blipFill rotWithShape="1">
            <a:blip r:embed="rId3">
              <a:alphaModFix/>
            </a:blip>
            <a:srcRect b="0" l="0" r="0" t="0"/>
            <a:stretch/>
          </p:blipFill>
          <p:spPr>
            <a:xfrm>
              <a:off x="2024082" y="1368396"/>
              <a:ext cx="5095835" cy="2852692"/>
            </a:xfrm>
            <a:prstGeom prst="rect">
              <a:avLst/>
            </a:prstGeom>
            <a:noFill/>
            <a:ln cap="flat" cmpd="sng" w="76200">
              <a:solidFill>
                <a:schemeClr val="lt1"/>
              </a:solidFill>
              <a:prstDash val="solid"/>
              <a:round/>
              <a:headEnd len="sm" w="sm" type="none"/>
              <a:tailEnd len="sm" w="sm" type="none"/>
            </a:ln>
          </p:spPr>
        </p:pic>
        <p:sp>
          <p:nvSpPr>
            <p:cNvPr id="475" name="Google Shape;475;p25"/>
            <p:cNvSpPr/>
            <p:nvPr/>
          </p:nvSpPr>
          <p:spPr>
            <a:xfrm>
              <a:off x="1907703" y="1292068"/>
              <a:ext cx="5328593" cy="3001028"/>
            </a:xfrm>
            <a:prstGeom prst="rect">
              <a:avLst/>
            </a:prstGeom>
            <a:noFill/>
            <a:ln cap="flat" cmpd="thinThick" w="76200">
              <a:solidFill>
                <a:srgbClr val="0E3D8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76" name="Google Shape;476;p25"/>
          <p:cNvSpPr/>
          <p:nvPr/>
        </p:nvSpPr>
        <p:spPr>
          <a:xfrm>
            <a:off x="3522428" y="5158933"/>
            <a:ext cx="2099145"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3600">
                <a:solidFill>
                  <a:srgbClr val="0E3D8A"/>
                </a:solidFill>
                <a:latin typeface="Arial Black"/>
                <a:ea typeface="Arial Black"/>
                <a:cs typeface="Arial Black"/>
                <a:sym typeface="Arial Black"/>
              </a:rPr>
              <a:t>#</a:t>
            </a:r>
            <a:r>
              <a:rPr lang="en-GB" sz="3200">
                <a:solidFill>
                  <a:srgbClr val="0E3D8A"/>
                </a:solidFill>
                <a:latin typeface="Arial Black"/>
                <a:ea typeface="Arial Black"/>
                <a:cs typeface="Arial Black"/>
                <a:sym typeface="Arial Black"/>
              </a:rPr>
              <a:t>eyfcoe</a:t>
            </a:r>
            <a:endParaRPr sz="3600">
              <a:solidFill>
                <a:srgbClr val="0E3D8A"/>
              </a:solidFill>
              <a:latin typeface="Arial Black"/>
              <a:ea typeface="Arial Black"/>
              <a:cs typeface="Arial Black"/>
              <a:sym typeface="Arial Black"/>
            </a:endParaRPr>
          </a:p>
        </p:txBody>
      </p:sp>
      <p:grpSp>
        <p:nvGrpSpPr>
          <p:cNvPr id="477" name="Google Shape;477;p25"/>
          <p:cNvGrpSpPr/>
          <p:nvPr/>
        </p:nvGrpSpPr>
        <p:grpSpPr>
          <a:xfrm>
            <a:off x="7136724" y="258997"/>
            <a:ext cx="507075" cy="792086"/>
            <a:chOff x="1795633" y="4293173"/>
            <a:chExt cx="1091264" cy="1704632"/>
          </a:xfrm>
        </p:grpSpPr>
        <p:sp>
          <p:nvSpPr>
            <p:cNvPr id="478" name="Google Shape;478;p25"/>
            <p:cNvSpPr/>
            <p:nvPr/>
          </p:nvSpPr>
          <p:spPr>
            <a:xfrm>
              <a:off x="2147438" y="4901854"/>
              <a:ext cx="459676" cy="1095951"/>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5"/>
            <p:cNvSpPr/>
            <p:nvPr/>
          </p:nvSpPr>
          <p:spPr>
            <a:xfrm>
              <a:off x="1795633" y="4293173"/>
              <a:ext cx="1091264" cy="1037577"/>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grpSp>
      <p:grpSp>
        <p:nvGrpSpPr>
          <p:cNvPr id="480" name="Google Shape;480;p25"/>
          <p:cNvGrpSpPr/>
          <p:nvPr/>
        </p:nvGrpSpPr>
        <p:grpSpPr>
          <a:xfrm>
            <a:off x="7903104" y="179348"/>
            <a:ext cx="343603" cy="536732"/>
            <a:chOff x="1795633" y="4293173"/>
            <a:chExt cx="1091264" cy="1704632"/>
          </a:xfrm>
        </p:grpSpPr>
        <p:sp>
          <p:nvSpPr>
            <p:cNvPr id="481" name="Google Shape;481;p25"/>
            <p:cNvSpPr/>
            <p:nvPr/>
          </p:nvSpPr>
          <p:spPr>
            <a:xfrm>
              <a:off x="2147438" y="4901854"/>
              <a:ext cx="459676" cy="1095951"/>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5"/>
            <p:cNvSpPr/>
            <p:nvPr/>
          </p:nvSpPr>
          <p:spPr>
            <a:xfrm>
              <a:off x="1795633" y="4293173"/>
              <a:ext cx="1091264" cy="1037577"/>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grpSp>
      <p:grpSp>
        <p:nvGrpSpPr>
          <p:cNvPr id="483" name="Google Shape;483;p25"/>
          <p:cNvGrpSpPr/>
          <p:nvPr/>
        </p:nvGrpSpPr>
        <p:grpSpPr>
          <a:xfrm>
            <a:off x="707342" y="513350"/>
            <a:ext cx="720467" cy="1125419"/>
            <a:chOff x="1795633" y="4293173"/>
            <a:chExt cx="1091264" cy="1704632"/>
          </a:xfrm>
        </p:grpSpPr>
        <p:sp>
          <p:nvSpPr>
            <p:cNvPr id="484" name="Google Shape;484;p25"/>
            <p:cNvSpPr/>
            <p:nvPr/>
          </p:nvSpPr>
          <p:spPr>
            <a:xfrm>
              <a:off x="2147438" y="4901854"/>
              <a:ext cx="459676" cy="1095951"/>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5"/>
            <p:cNvSpPr/>
            <p:nvPr/>
          </p:nvSpPr>
          <p:spPr>
            <a:xfrm>
              <a:off x="1795633" y="4293173"/>
              <a:ext cx="1091264" cy="1037577"/>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grpSp>
      <p:sp>
        <p:nvSpPr>
          <p:cNvPr id="486" name="Google Shape;486;p25"/>
          <p:cNvSpPr/>
          <p:nvPr/>
        </p:nvSpPr>
        <p:spPr>
          <a:xfrm>
            <a:off x="1526233" y="5765194"/>
            <a:ext cx="609013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000">
                <a:solidFill>
                  <a:srgbClr val="27712B"/>
                </a:solidFill>
                <a:latin typeface="Calibri"/>
                <a:ea typeface="Calibri"/>
                <a:cs typeface="Calibri"/>
                <a:sym typeface="Calibri"/>
              </a:rPr>
              <a:t>EYF also promotes your projects</a:t>
            </a:r>
            <a:endParaRPr sz="2000">
              <a:solidFill>
                <a:srgbClr val="27712B"/>
              </a:solidFill>
              <a:latin typeface="Calibri"/>
              <a:ea typeface="Calibri"/>
              <a:cs typeface="Calibri"/>
              <a:sym typeface="Calibri"/>
            </a:endParaRPr>
          </a:p>
        </p:txBody>
      </p:sp>
      <p:grpSp>
        <p:nvGrpSpPr>
          <p:cNvPr id="487" name="Google Shape;487;p25"/>
          <p:cNvGrpSpPr/>
          <p:nvPr/>
        </p:nvGrpSpPr>
        <p:grpSpPr>
          <a:xfrm>
            <a:off x="7668344" y="6125661"/>
            <a:ext cx="1204629" cy="544860"/>
            <a:chOff x="1060636" y="2214389"/>
            <a:chExt cx="5959636" cy="2695575"/>
          </a:xfrm>
        </p:grpSpPr>
        <p:pic>
          <p:nvPicPr>
            <p:cNvPr id="488" name="Google Shape;488;p25"/>
            <p:cNvPicPr preferRelativeResize="0"/>
            <p:nvPr/>
          </p:nvPicPr>
          <p:blipFill rotWithShape="1">
            <a:blip r:embed="rId4">
              <a:alphaModFix/>
            </a:blip>
            <a:srcRect b="0" l="0" r="0" t="0"/>
            <a:stretch/>
          </p:blipFill>
          <p:spPr>
            <a:xfrm>
              <a:off x="1060636" y="2214389"/>
              <a:ext cx="3371850" cy="2695575"/>
            </a:xfrm>
            <a:prstGeom prst="rect">
              <a:avLst/>
            </a:prstGeom>
            <a:noFill/>
            <a:ln>
              <a:noFill/>
            </a:ln>
          </p:spPr>
        </p:pic>
        <p:pic>
          <p:nvPicPr>
            <p:cNvPr id="489" name="Google Shape;489;p25"/>
            <p:cNvPicPr preferRelativeResize="0"/>
            <p:nvPr/>
          </p:nvPicPr>
          <p:blipFill rotWithShape="1">
            <a:blip r:embed="rId5">
              <a:alphaModFix/>
            </a:blip>
            <a:srcRect b="0" l="0" r="0" t="0"/>
            <a:stretch/>
          </p:blipFill>
          <p:spPr>
            <a:xfrm>
              <a:off x="4572000" y="2375921"/>
              <a:ext cx="2448272" cy="2330440"/>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6"/>
          <p:cNvSpPr txBox="1"/>
          <p:nvPr/>
        </p:nvSpPr>
        <p:spPr>
          <a:xfrm>
            <a:off x="0" y="179348"/>
            <a:ext cx="9144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E3D8A"/>
                </a:solidFill>
                <a:latin typeface="Arial Black"/>
                <a:ea typeface="Arial Black"/>
                <a:cs typeface="Arial Black"/>
                <a:sym typeface="Arial Black"/>
              </a:rPr>
              <a:t>INFORMATION</a:t>
            </a:r>
            <a:endParaRPr sz="1800">
              <a:solidFill>
                <a:srgbClr val="0E3D8A"/>
              </a:solidFill>
              <a:latin typeface="Arial Black"/>
              <a:ea typeface="Arial Black"/>
              <a:cs typeface="Arial Black"/>
              <a:sym typeface="Arial Black"/>
            </a:endParaRPr>
          </a:p>
        </p:txBody>
      </p:sp>
      <p:sp>
        <p:nvSpPr>
          <p:cNvPr id="496" name="Google Shape;496;p26"/>
          <p:cNvSpPr txBox="1"/>
          <p:nvPr/>
        </p:nvSpPr>
        <p:spPr>
          <a:xfrm>
            <a:off x="0" y="1284431"/>
            <a:ext cx="9143999" cy="49244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400">
              <a:solidFill>
                <a:srgbClr val="27712B"/>
              </a:solidFill>
              <a:latin typeface="Calibri"/>
              <a:ea typeface="Calibri"/>
              <a:cs typeface="Calibri"/>
              <a:sym typeface="Calibri"/>
            </a:endParaRPr>
          </a:p>
          <a:p>
            <a:pPr indent="0" lvl="0" marL="0" marR="0" rtl="0" algn="ctr">
              <a:spcBef>
                <a:spcPts val="1200"/>
              </a:spcBef>
              <a:spcAft>
                <a:spcPts val="0"/>
              </a:spcAft>
              <a:buNone/>
            </a:pPr>
            <a:r>
              <a:t/>
            </a:r>
            <a:endParaRPr sz="1400">
              <a:solidFill>
                <a:srgbClr val="27712B"/>
              </a:solidFill>
              <a:latin typeface="Calibri"/>
              <a:ea typeface="Calibri"/>
              <a:cs typeface="Calibri"/>
              <a:sym typeface="Calibri"/>
            </a:endParaRPr>
          </a:p>
          <a:p>
            <a:pPr indent="0" lvl="0" marL="0" marR="0" rtl="0" algn="ctr">
              <a:spcBef>
                <a:spcPts val="1200"/>
              </a:spcBef>
              <a:spcAft>
                <a:spcPts val="0"/>
              </a:spcAft>
              <a:buNone/>
            </a:pPr>
            <a:r>
              <a:rPr lang="en-GB" sz="1400">
                <a:solidFill>
                  <a:srgbClr val="27712B"/>
                </a:solidFill>
                <a:latin typeface="Calibri"/>
                <a:ea typeface="Calibri"/>
                <a:cs typeface="Calibri"/>
                <a:sym typeface="Calibri"/>
              </a:rPr>
              <a:t>This and more information is on our website </a:t>
            </a:r>
            <a:br>
              <a:rPr lang="en-GB" sz="1200">
                <a:solidFill>
                  <a:schemeClr val="lt1"/>
                </a:solidFill>
                <a:latin typeface="Arial Black"/>
                <a:ea typeface="Arial Black"/>
                <a:cs typeface="Arial Black"/>
                <a:sym typeface="Arial Black"/>
              </a:rPr>
            </a:br>
            <a:r>
              <a:rPr lang="en-GB" sz="3600" u="sng">
                <a:solidFill>
                  <a:schemeClr val="hlink"/>
                </a:solidFill>
                <a:latin typeface="Arial Black"/>
                <a:ea typeface="Arial Black"/>
                <a:cs typeface="Arial Black"/>
                <a:sym typeface="Arial Black"/>
                <a:hlinkClick r:id="rId3"/>
              </a:rPr>
              <a:t>eyf.coe.int</a:t>
            </a:r>
            <a:endParaRPr sz="4000">
              <a:solidFill>
                <a:srgbClr val="C00000"/>
              </a:solidFill>
              <a:latin typeface="Arial Black"/>
              <a:ea typeface="Arial Black"/>
              <a:cs typeface="Arial Black"/>
              <a:sym typeface="Arial Black"/>
            </a:endParaRPr>
          </a:p>
          <a:p>
            <a:pPr indent="0" lvl="0" marL="0" marR="0" rtl="0" algn="ctr">
              <a:spcBef>
                <a:spcPts val="1200"/>
              </a:spcBef>
              <a:spcAft>
                <a:spcPts val="0"/>
              </a:spcAft>
              <a:buNone/>
            </a:pPr>
            <a:br>
              <a:rPr b="1" lang="en-GB" sz="2000">
                <a:solidFill>
                  <a:srgbClr val="27712B"/>
                </a:solidFill>
                <a:latin typeface="Calibri"/>
                <a:ea typeface="Calibri"/>
                <a:cs typeface="Calibri"/>
                <a:sym typeface="Calibri"/>
              </a:rPr>
            </a:br>
            <a:r>
              <a:rPr b="1" lang="en-GB" sz="2000">
                <a:solidFill>
                  <a:srgbClr val="27712B"/>
                </a:solidFill>
                <a:latin typeface="Calibri"/>
                <a:ea typeface="Calibri"/>
                <a:cs typeface="Calibri"/>
                <a:sym typeface="Calibri"/>
              </a:rPr>
              <a:t>Join us!</a:t>
            </a:r>
            <a:endParaRPr/>
          </a:p>
          <a:p>
            <a:pPr indent="0" lvl="0" marL="0" marR="0" rtl="0" algn="ctr">
              <a:spcBef>
                <a:spcPts val="1200"/>
              </a:spcBef>
              <a:spcAft>
                <a:spcPts val="0"/>
              </a:spcAft>
              <a:buNone/>
            </a:pPr>
            <a:r>
              <a:t/>
            </a:r>
            <a:endParaRPr sz="1400">
              <a:solidFill>
                <a:srgbClr val="C00000"/>
              </a:solidFill>
              <a:latin typeface="Calibri"/>
              <a:ea typeface="Calibri"/>
              <a:cs typeface="Calibri"/>
              <a:sym typeface="Calibri"/>
            </a:endParaRPr>
          </a:p>
          <a:p>
            <a:pPr indent="0" lvl="0" marL="0" marR="0" rtl="0" algn="ctr">
              <a:spcBef>
                <a:spcPts val="1200"/>
              </a:spcBef>
              <a:spcAft>
                <a:spcPts val="0"/>
              </a:spcAft>
              <a:buNone/>
            </a:pPr>
            <a:r>
              <a:rPr lang="en-GB" sz="1400">
                <a:solidFill>
                  <a:srgbClr val="C00000"/>
                </a:solidFill>
                <a:latin typeface="Calibri"/>
                <a:ea typeface="Calibri"/>
                <a:cs typeface="Calibri"/>
                <a:sym typeface="Calibri"/>
              </a:rPr>
              <a:t>facebook.com/</a:t>
            </a:r>
            <a:r>
              <a:rPr b="1" lang="en-GB" sz="1400">
                <a:solidFill>
                  <a:srgbClr val="C00000"/>
                </a:solidFill>
                <a:latin typeface="Calibri"/>
                <a:ea typeface="Calibri"/>
                <a:cs typeface="Calibri"/>
                <a:sym typeface="Calibri"/>
              </a:rPr>
              <a:t>europeanyouthfoundation</a:t>
            </a:r>
            <a:br>
              <a:rPr lang="en-GB" sz="1400">
                <a:solidFill>
                  <a:srgbClr val="C00000"/>
                </a:solidFill>
                <a:latin typeface="Calibri"/>
                <a:ea typeface="Calibri"/>
                <a:cs typeface="Calibri"/>
                <a:sym typeface="Calibri"/>
              </a:rPr>
            </a:br>
            <a:endParaRPr sz="1400">
              <a:solidFill>
                <a:srgbClr val="C00000"/>
              </a:solidFill>
              <a:latin typeface="Calibri"/>
              <a:ea typeface="Calibri"/>
              <a:cs typeface="Calibri"/>
              <a:sym typeface="Calibri"/>
            </a:endParaRPr>
          </a:p>
          <a:p>
            <a:pPr indent="0" lvl="0" marL="0" marR="0" rtl="0" algn="ctr">
              <a:spcBef>
                <a:spcPts val="1200"/>
              </a:spcBef>
              <a:spcAft>
                <a:spcPts val="0"/>
              </a:spcAft>
              <a:buNone/>
            </a:pPr>
            <a:r>
              <a:t/>
            </a:r>
            <a:endParaRPr sz="1400" u="sng">
              <a:solidFill>
                <a:schemeClr val="hlink"/>
              </a:solidFill>
              <a:latin typeface="Calibri"/>
              <a:ea typeface="Calibri"/>
              <a:cs typeface="Calibri"/>
              <a:sym typeface="Calibri"/>
              <a:hlinkClick r:id="rId4"/>
            </a:endParaRPr>
          </a:p>
          <a:p>
            <a:pPr indent="0" lvl="0" marL="0" marR="0" rtl="0" algn="ctr">
              <a:spcBef>
                <a:spcPts val="1200"/>
              </a:spcBef>
              <a:spcAft>
                <a:spcPts val="0"/>
              </a:spcAft>
              <a:buNone/>
            </a:pPr>
            <a:r>
              <a:rPr b="1" lang="en-GB" sz="1400" u="sng">
                <a:solidFill>
                  <a:schemeClr val="hlink"/>
                </a:solidFill>
                <a:latin typeface="Calibri"/>
                <a:ea typeface="Calibri"/>
                <a:cs typeface="Calibri"/>
                <a:sym typeface="Calibri"/>
                <a:hlinkClick r:id="rId5"/>
              </a:rPr>
              <a:t>eyf@coe.Int</a:t>
            </a:r>
            <a:endParaRPr b="1" sz="1400">
              <a:solidFill>
                <a:srgbClr val="C00000"/>
              </a:solidFill>
              <a:latin typeface="Calibri"/>
              <a:ea typeface="Calibri"/>
              <a:cs typeface="Calibri"/>
              <a:sym typeface="Calibri"/>
            </a:endParaRPr>
          </a:p>
          <a:p>
            <a:pPr indent="0" lvl="0" marL="0" marR="0" rtl="0" algn="ctr">
              <a:spcBef>
                <a:spcPts val="1200"/>
              </a:spcBef>
              <a:spcAft>
                <a:spcPts val="0"/>
              </a:spcAft>
              <a:buNone/>
            </a:pPr>
            <a:r>
              <a:t/>
            </a:r>
            <a:endParaRPr b="1" sz="1200">
              <a:solidFill>
                <a:srgbClr val="C00000"/>
              </a:solidFill>
              <a:latin typeface="Arial Black"/>
              <a:ea typeface="Arial Black"/>
              <a:cs typeface="Arial Black"/>
              <a:sym typeface="Arial Black"/>
            </a:endParaRPr>
          </a:p>
          <a:p>
            <a:pPr indent="0" lvl="0" marL="0" marR="0" rtl="0" algn="ctr">
              <a:spcBef>
                <a:spcPts val="1200"/>
              </a:spcBef>
              <a:spcAft>
                <a:spcPts val="0"/>
              </a:spcAft>
              <a:buNone/>
            </a:pPr>
            <a:r>
              <a:rPr b="1" lang="en-GB" sz="1200">
                <a:solidFill>
                  <a:srgbClr val="C00000"/>
                </a:solidFill>
                <a:latin typeface="Arial Black"/>
                <a:ea typeface="Arial Black"/>
                <a:cs typeface="Arial Black"/>
                <a:sym typeface="Arial Black"/>
              </a:rPr>
              <a:t> </a:t>
            </a:r>
            <a:endParaRPr sz="1200">
              <a:solidFill>
                <a:srgbClr val="C00000"/>
              </a:solidFill>
              <a:latin typeface="Arial Black"/>
              <a:ea typeface="Arial Black"/>
              <a:cs typeface="Arial Black"/>
              <a:sym typeface="Arial Black"/>
            </a:endParaRPr>
          </a:p>
          <a:p>
            <a:pPr indent="0" lvl="0" marL="0" marR="0" rtl="0" algn="l">
              <a:spcBef>
                <a:spcPts val="0"/>
              </a:spcBef>
              <a:spcAft>
                <a:spcPts val="0"/>
              </a:spcAft>
              <a:buNone/>
            </a:pPr>
            <a:r>
              <a:t/>
            </a:r>
            <a:endParaRPr sz="1200">
              <a:solidFill>
                <a:schemeClr val="lt1"/>
              </a:solidFill>
              <a:latin typeface="Arial Black"/>
              <a:ea typeface="Arial Black"/>
              <a:cs typeface="Arial Black"/>
              <a:sym typeface="Arial Black"/>
            </a:endParaRPr>
          </a:p>
        </p:txBody>
      </p:sp>
      <p:grpSp>
        <p:nvGrpSpPr>
          <p:cNvPr id="497" name="Google Shape;497;p26"/>
          <p:cNvGrpSpPr/>
          <p:nvPr/>
        </p:nvGrpSpPr>
        <p:grpSpPr>
          <a:xfrm>
            <a:off x="7136724" y="258997"/>
            <a:ext cx="507075" cy="792086"/>
            <a:chOff x="1795633" y="4293173"/>
            <a:chExt cx="1091264" cy="1704632"/>
          </a:xfrm>
        </p:grpSpPr>
        <p:sp>
          <p:nvSpPr>
            <p:cNvPr id="498" name="Google Shape;498;p26"/>
            <p:cNvSpPr/>
            <p:nvPr/>
          </p:nvSpPr>
          <p:spPr>
            <a:xfrm>
              <a:off x="2147438" y="4901854"/>
              <a:ext cx="459676" cy="1095951"/>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6"/>
            <p:cNvSpPr/>
            <p:nvPr/>
          </p:nvSpPr>
          <p:spPr>
            <a:xfrm>
              <a:off x="1795633" y="4293173"/>
              <a:ext cx="1091264" cy="1037577"/>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grpSp>
      <p:grpSp>
        <p:nvGrpSpPr>
          <p:cNvPr id="500" name="Google Shape;500;p26"/>
          <p:cNvGrpSpPr/>
          <p:nvPr/>
        </p:nvGrpSpPr>
        <p:grpSpPr>
          <a:xfrm>
            <a:off x="7903104" y="179348"/>
            <a:ext cx="343603" cy="536732"/>
            <a:chOff x="1795633" y="4293173"/>
            <a:chExt cx="1091264" cy="1704632"/>
          </a:xfrm>
        </p:grpSpPr>
        <p:sp>
          <p:nvSpPr>
            <p:cNvPr id="501" name="Google Shape;501;p26"/>
            <p:cNvSpPr/>
            <p:nvPr/>
          </p:nvSpPr>
          <p:spPr>
            <a:xfrm>
              <a:off x="2147438" y="4901854"/>
              <a:ext cx="459676" cy="1095951"/>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6"/>
            <p:cNvSpPr/>
            <p:nvPr/>
          </p:nvSpPr>
          <p:spPr>
            <a:xfrm>
              <a:off x="1795633" y="4293173"/>
              <a:ext cx="1091264" cy="1037577"/>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grpSp>
      <p:grpSp>
        <p:nvGrpSpPr>
          <p:cNvPr id="503" name="Google Shape;503;p26"/>
          <p:cNvGrpSpPr/>
          <p:nvPr/>
        </p:nvGrpSpPr>
        <p:grpSpPr>
          <a:xfrm>
            <a:off x="707342" y="513350"/>
            <a:ext cx="720467" cy="1125419"/>
            <a:chOff x="1795633" y="4293173"/>
            <a:chExt cx="1091264" cy="1704632"/>
          </a:xfrm>
        </p:grpSpPr>
        <p:sp>
          <p:nvSpPr>
            <p:cNvPr id="504" name="Google Shape;504;p26"/>
            <p:cNvSpPr/>
            <p:nvPr/>
          </p:nvSpPr>
          <p:spPr>
            <a:xfrm>
              <a:off x="2147438" y="4901854"/>
              <a:ext cx="459676" cy="1095951"/>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6"/>
            <p:cNvSpPr/>
            <p:nvPr/>
          </p:nvSpPr>
          <p:spPr>
            <a:xfrm>
              <a:off x="1795633" y="4293173"/>
              <a:ext cx="1091264" cy="1037577"/>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grpSp>
      <p:grpSp>
        <p:nvGrpSpPr>
          <p:cNvPr id="506" name="Google Shape;506;p26"/>
          <p:cNvGrpSpPr/>
          <p:nvPr/>
        </p:nvGrpSpPr>
        <p:grpSpPr>
          <a:xfrm>
            <a:off x="7668344" y="6125661"/>
            <a:ext cx="1204629" cy="544860"/>
            <a:chOff x="1060636" y="2214389"/>
            <a:chExt cx="5959636" cy="2695575"/>
          </a:xfrm>
        </p:grpSpPr>
        <p:pic>
          <p:nvPicPr>
            <p:cNvPr id="507" name="Google Shape;507;p26"/>
            <p:cNvPicPr preferRelativeResize="0"/>
            <p:nvPr/>
          </p:nvPicPr>
          <p:blipFill rotWithShape="1">
            <a:blip r:embed="rId6">
              <a:alphaModFix/>
            </a:blip>
            <a:srcRect b="0" l="0" r="0" t="0"/>
            <a:stretch/>
          </p:blipFill>
          <p:spPr>
            <a:xfrm>
              <a:off x="1060636" y="2214389"/>
              <a:ext cx="3371850" cy="2695575"/>
            </a:xfrm>
            <a:prstGeom prst="rect">
              <a:avLst/>
            </a:prstGeom>
            <a:noFill/>
            <a:ln>
              <a:noFill/>
            </a:ln>
          </p:spPr>
        </p:pic>
        <p:pic>
          <p:nvPicPr>
            <p:cNvPr id="508" name="Google Shape;508;p26"/>
            <p:cNvPicPr preferRelativeResize="0"/>
            <p:nvPr/>
          </p:nvPicPr>
          <p:blipFill rotWithShape="1">
            <a:blip r:embed="rId7">
              <a:alphaModFix/>
            </a:blip>
            <a:srcRect b="0" l="0" r="0" t="0"/>
            <a:stretch/>
          </p:blipFill>
          <p:spPr>
            <a:xfrm>
              <a:off x="4572000" y="2375921"/>
              <a:ext cx="2448272" cy="2330440"/>
            </a:xfrm>
            <a:prstGeom prst="rect">
              <a:avLst/>
            </a:prstGeom>
            <a:noFill/>
            <a:ln>
              <a:noFill/>
            </a:ln>
          </p:spPr>
        </p:pic>
      </p:grpSp>
      <p:grpSp>
        <p:nvGrpSpPr>
          <p:cNvPr id="509" name="Google Shape;509;p26"/>
          <p:cNvGrpSpPr/>
          <p:nvPr/>
        </p:nvGrpSpPr>
        <p:grpSpPr>
          <a:xfrm>
            <a:off x="4326401" y="3649942"/>
            <a:ext cx="491198" cy="494415"/>
            <a:chOff x="1427809" y="3212976"/>
            <a:chExt cx="982395" cy="988828"/>
          </a:xfrm>
        </p:grpSpPr>
        <p:sp>
          <p:nvSpPr>
            <p:cNvPr id="510" name="Google Shape;510;p26"/>
            <p:cNvSpPr/>
            <p:nvPr/>
          </p:nvSpPr>
          <p:spPr>
            <a:xfrm rot="7657582">
              <a:off x="1558773" y="3364879"/>
              <a:ext cx="720467" cy="685021"/>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id="511" name="Google Shape;511;p26"/>
            <p:cNvPicPr preferRelativeResize="0"/>
            <p:nvPr/>
          </p:nvPicPr>
          <p:blipFill rotWithShape="1">
            <a:blip r:embed="rId8">
              <a:alphaModFix/>
            </a:blip>
            <a:srcRect b="0" l="0" r="0" t="0"/>
            <a:stretch/>
          </p:blipFill>
          <p:spPr>
            <a:xfrm>
              <a:off x="1585764" y="3395066"/>
              <a:ext cx="536048" cy="536048"/>
            </a:xfrm>
            <a:prstGeom prst="rect">
              <a:avLst/>
            </a:prstGeom>
            <a:noFill/>
            <a:ln>
              <a:noFill/>
            </a:ln>
          </p:spPr>
        </p:pic>
      </p:grpSp>
      <p:grpSp>
        <p:nvGrpSpPr>
          <p:cNvPr id="512" name="Google Shape;512;p26"/>
          <p:cNvGrpSpPr/>
          <p:nvPr/>
        </p:nvGrpSpPr>
        <p:grpSpPr>
          <a:xfrm>
            <a:off x="4326400" y="4585851"/>
            <a:ext cx="491198" cy="494415"/>
            <a:chOff x="4350273" y="4679122"/>
            <a:chExt cx="491198" cy="494415"/>
          </a:xfrm>
        </p:grpSpPr>
        <p:sp>
          <p:nvSpPr>
            <p:cNvPr id="513" name="Google Shape;513;p26"/>
            <p:cNvSpPr/>
            <p:nvPr/>
          </p:nvSpPr>
          <p:spPr>
            <a:xfrm rot="7657582">
              <a:off x="4415755" y="4755074"/>
              <a:ext cx="360234" cy="342511"/>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id="514" name="Google Shape;514;p26"/>
            <p:cNvPicPr preferRelativeResize="0"/>
            <p:nvPr/>
          </p:nvPicPr>
          <p:blipFill rotWithShape="1">
            <a:blip r:embed="rId9">
              <a:alphaModFix/>
            </a:blip>
            <a:srcRect b="0" l="0" r="0" t="0"/>
            <a:stretch/>
          </p:blipFill>
          <p:spPr>
            <a:xfrm>
              <a:off x="4505177" y="4835252"/>
              <a:ext cx="176945" cy="176945"/>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27"/>
          <p:cNvSpPr txBox="1"/>
          <p:nvPr/>
        </p:nvSpPr>
        <p:spPr>
          <a:xfrm>
            <a:off x="0" y="3135213"/>
            <a:ext cx="91440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rgbClr val="0E3D8A"/>
                </a:solidFill>
                <a:latin typeface="Arial Black"/>
                <a:ea typeface="Arial Black"/>
                <a:cs typeface="Arial Black"/>
                <a:sym typeface="Arial Black"/>
              </a:rPr>
              <a:t>THANK</a:t>
            </a:r>
            <a:endParaRPr/>
          </a:p>
          <a:p>
            <a:pPr indent="0" lvl="0" marL="0" marR="0" rtl="0" algn="ctr">
              <a:spcBef>
                <a:spcPts val="0"/>
              </a:spcBef>
              <a:spcAft>
                <a:spcPts val="0"/>
              </a:spcAft>
              <a:buNone/>
            </a:pPr>
            <a:r>
              <a:rPr lang="en-GB" sz="2400">
                <a:solidFill>
                  <a:srgbClr val="0E3D8A"/>
                </a:solidFill>
                <a:latin typeface="Arial Black"/>
                <a:ea typeface="Arial Black"/>
                <a:cs typeface="Arial Black"/>
                <a:sym typeface="Arial Black"/>
              </a:rPr>
              <a:t>YOU</a:t>
            </a:r>
            <a:endParaRPr/>
          </a:p>
        </p:txBody>
      </p:sp>
      <p:grpSp>
        <p:nvGrpSpPr>
          <p:cNvPr id="521" name="Google Shape;521;p27"/>
          <p:cNvGrpSpPr/>
          <p:nvPr/>
        </p:nvGrpSpPr>
        <p:grpSpPr>
          <a:xfrm>
            <a:off x="7136724" y="258997"/>
            <a:ext cx="507075" cy="792086"/>
            <a:chOff x="1795633" y="4293173"/>
            <a:chExt cx="1091264" cy="1704632"/>
          </a:xfrm>
        </p:grpSpPr>
        <p:sp>
          <p:nvSpPr>
            <p:cNvPr id="522" name="Google Shape;522;p27"/>
            <p:cNvSpPr/>
            <p:nvPr/>
          </p:nvSpPr>
          <p:spPr>
            <a:xfrm>
              <a:off x="2147438" y="4901854"/>
              <a:ext cx="459676" cy="1095951"/>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7"/>
            <p:cNvSpPr/>
            <p:nvPr/>
          </p:nvSpPr>
          <p:spPr>
            <a:xfrm>
              <a:off x="1795633" y="4293173"/>
              <a:ext cx="1091264" cy="1037577"/>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grpSp>
      <p:grpSp>
        <p:nvGrpSpPr>
          <p:cNvPr id="524" name="Google Shape;524;p27"/>
          <p:cNvGrpSpPr/>
          <p:nvPr/>
        </p:nvGrpSpPr>
        <p:grpSpPr>
          <a:xfrm>
            <a:off x="7903104" y="179348"/>
            <a:ext cx="343603" cy="536732"/>
            <a:chOff x="1795633" y="4293173"/>
            <a:chExt cx="1091264" cy="1704632"/>
          </a:xfrm>
        </p:grpSpPr>
        <p:sp>
          <p:nvSpPr>
            <p:cNvPr id="525" name="Google Shape;525;p27"/>
            <p:cNvSpPr/>
            <p:nvPr/>
          </p:nvSpPr>
          <p:spPr>
            <a:xfrm>
              <a:off x="2147438" y="4901854"/>
              <a:ext cx="459676" cy="1095951"/>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7"/>
            <p:cNvSpPr/>
            <p:nvPr/>
          </p:nvSpPr>
          <p:spPr>
            <a:xfrm>
              <a:off x="1795633" y="4293173"/>
              <a:ext cx="1091264" cy="1037577"/>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grpSp>
      <p:grpSp>
        <p:nvGrpSpPr>
          <p:cNvPr id="527" name="Google Shape;527;p27"/>
          <p:cNvGrpSpPr/>
          <p:nvPr/>
        </p:nvGrpSpPr>
        <p:grpSpPr>
          <a:xfrm>
            <a:off x="707342" y="513350"/>
            <a:ext cx="720467" cy="1125419"/>
            <a:chOff x="1795633" y="4293173"/>
            <a:chExt cx="1091264" cy="1704632"/>
          </a:xfrm>
        </p:grpSpPr>
        <p:sp>
          <p:nvSpPr>
            <p:cNvPr id="528" name="Google Shape;528;p27"/>
            <p:cNvSpPr/>
            <p:nvPr/>
          </p:nvSpPr>
          <p:spPr>
            <a:xfrm>
              <a:off x="2147438" y="4901854"/>
              <a:ext cx="459676" cy="1095951"/>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7"/>
            <p:cNvSpPr/>
            <p:nvPr/>
          </p:nvSpPr>
          <p:spPr>
            <a:xfrm>
              <a:off x="1795633" y="4293173"/>
              <a:ext cx="1091264" cy="1037577"/>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grpSp>
      <p:grpSp>
        <p:nvGrpSpPr>
          <p:cNvPr id="530" name="Google Shape;530;p27"/>
          <p:cNvGrpSpPr/>
          <p:nvPr/>
        </p:nvGrpSpPr>
        <p:grpSpPr>
          <a:xfrm>
            <a:off x="7668344" y="6125661"/>
            <a:ext cx="1204629" cy="544860"/>
            <a:chOff x="1060636" y="2214389"/>
            <a:chExt cx="5959636" cy="2695575"/>
          </a:xfrm>
        </p:grpSpPr>
        <p:pic>
          <p:nvPicPr>
            <p:cNvPr id="531" name="Google Shape;531;p27"/>
            <p:cNvPicPr preferRelativeResize="0"/>
            <p:nvPr/>
          </p:nvPicPr>
          <p:blipFill rotWithShape="1">
            <a:blip r:embed="rId3">
              <a:alphaModFix/>
            </a:blip>
            <a:srcRect b="0" l="0" r="0" t="0"/>
            <a:stretch/>
          </p:blipFill>
          <p:spPr>
            <a:xfrm>
              <a:off x="1060636" y="2214389"/>
              <a:ext cx="3371850" cy="2695575"/>
            </a:xfrm>
            <a:prstGeom prst="rect">
              <a:avLst/>
            </a:prstGeom>
            <a:noFill/>
            <a:ln>
              <a:noFill/>
            </a:ln>
          </p:spPr>
        </p:pic>
        <p:pic>
          <p:nvPicPr>
            <p:cNvPr id="532" name="Google Shape;532;p27"/>
            <p:cNvPicPr preferRelativeResize="0"/>
            <p:nvPr/>
          </p:nvPicPr>
          <p:blipFill rotWithShape="1">
            <a:blip r:embed="rId4">
              <a:alphaModFix/>
            </a:blip>
            <a:srcRect b="0" l="0" r="0" t="0"/>
            <a:stretch/>
          </p:blipFill>
          <p:spPr>
            <a:xfrm>
              <a:off x="4572000" y="2375921"/>
              <a:ext cx="2448272" cy="233044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p:nvPr/>
        </p:nvSpPr>
        <p:spPr>
          <a:xfrm>
            <a:off x="3168111" y="398312"/>
            <a:ext cx="6018563" cy="4999287"/>
          </a:xfrm>
          <a:custGeom>
            <a:rect b="b" l="l" r="r" t="t"/>
            <a:pathLst>
              <a:path extrusionOk="0" h="4999287" w="6018563">
                <a:moveTo>
                  <a:pt x="0" y="205098"/>
                </a:moveTo>
                <a:lnTo>
                  <a:pt x="2026856" y="551201"/>
                </a:lnTo>
                <a:lnTo>
                  <a:pt x="6017741" y="0"/>
                </a:lnTo>
                <a:cubicBezTo>
                  <a:pt x="6014892" y="2142145"/>
                  <a:pt x="6020590" y="2840051"/>
                  <a:pt x="6017741" y="4982196"/>
                </a:cubicBezTo>
                <a:lnTo>
                  <a:pt x="17091" y="4999287"/>
                </a:lnTo>
                <a:cubicBezTo>
                  <a:pt x="11394" y="2808715"/>
                  <a:pt x="5697" y="2395670"/>
                  <a:pt x="0" y="205098"/>
                </a:cubicBezTo>
                <a:close/>
              </a:path>
            </a:pathLst>
          </a:cu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5"/>
          <p:cNvSpPr txBox="1"/>
          <p:nvPr/>
        </p:nvSpPr>
        <p:spPr>
          <a:xfrm>
            <a:off x="0" y="213646"/>
            <a:ext cx="9144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E3D8A"/>
                </a:solidFill>
                <a:latin typeface="Arial Black"/>
                <a:ea typeface="Arial Black"/>
                <a:cs typeface="Arial Black"/>
                <a:sym typeface="Arial Black"/>
              </a:rPr>
              <a:t>COUNCIL OF EUROPE</a:t>
            </a:r>
            <a:endParaRPr sz="1800">
              <a:solidFill>
                <a:srgbClr val="0E3D8A"/>
              </a:solidFill>
              <a:latin typeface="Arial Black"/>
              <a:ea typeface="Arial Black"/>
              <a:cs typeface="Arial Black"/>
              <a:sym typeface="Arial Black"/>
            </a:endParaRPr>
          </a:p>
        </p:txBody>
      </p:sp>
      <p:sp>
        <p:nvSpPr>
          <p:cNvPr id="105" name="Google Shape;105;p15"/>
          <p:cNvSpPr txBox="1"/>
          <p:nvPr/>
        </p:nvSpPr>
        <p:spPr>
          <a:xfrm>
            <a:off x="688070" y="830903"/>
            <a:ext cx="2592288" cy="16619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rgbClr val="0E3D8A"/>
                </a:solidFill>
                <a:latin typeface="Arial Black"/>
                <a:ea typeface="Arial Black"/>
                <a:cs typeface="Arial Black"/>
                <a:sym typeface="Arial Black"/>
              </a:rPr>
              <a:t>3</a:t>
            </a:r>
            <a:r>
              <a:rPr lang="en-GB" sz="1800">
                <a:solidFill>
                  <a:srgbClr val="0E3D8A"/>
                </a:solidFill>
                <a:latin typeface="Arial Black"/>
                <a:ea typeface="Arial Black"/>
                <a:cs typeface="Arial Black"/>
                <a:sym typeface="Arial Black"/>
              </a:rPr>
              <a:t> PILLARS </a:t>
            </a:r>
            <a:endParaRPr/>
          </a:p>
          <a:p>
            <a:pPr indent="0" lvl="0" marL="0" marR="0" rtl="0" algn="l">
              <a:spcBef>
                <a:spcPts val="0"/>
              </a:spcBef>
              <a:spcAft>
                <a:spcPts val="0"/>
              </a:spcAft>
              <a:buNone/>
            </a:pPr>
            <a:r>
              <a:rPr lang="en-GB" sz="1800">
                <a:solidFill>
                  <a:schemeClr val="lt1"/>
                </a:solidFill>
                <a:latin typeface="Arial Black"/>
                <a:ea typeface="Arial Black"/>
                <a:cs typeface="Arial Black"/>
                <a:sym typeface="Arial Black"/>
              </a:rPr>
              <a:t>   </a:t>
            </a:r>
            <a:r>
              <a:rPr lang="en-GB" sz="1800">
                <a:solidFill>
                  <a:srgbClr val="27712B"/>
                </a:solidFill>
                <a:latin typeface="Calibri"/>
                <a:ea typeface="Calibri"/>
                <a:cs typeface="Calibri"/>
                <a:sym typeface="Calibri"/>
              </a:rPr>
              <a:t>HUMAN RIGHTS</a:t>
            </a:r>
            <a:endParaRPr/>
          </a:p>
          <a:p>
            <a:pPr indent="0" lvl="0" marL="0" marR="0" rtl="0" algn="l">
              <a:spcBef>
                <a:spcPts val="0"/>
              </a:spcBef>
              <a:spcAft>
                <a:spcPts val="0"/>
              </a:spcAft>
              <a:buNone/>
            </a:pPr>
            <a:r>
              <a:rPr lang="en-GB" sz="1800">
                <a:solidFill>
                  <a:schemeClr val="lt1"/>
                </a:solidFill>
                <a:latin typeface="Arial Black"/>
                <a:ea typeface="Arial Black"/>
                <a:cs typeface="Arial Black"/>
                <a:sym typeface="Arial Black"/>
              </a:rPr>
              <a:t>   </a:t>
            </a:r>
            <a:r>
              <a:rPr lang="en-GB" sz="1800">
                <a:solidFill>
                  <a:srgbClr val="27712B"/>
                </a:solidFill>
                <a:latin typeface="Calibri"/>
                <a:ea typeface="Calibri"/>
                <a:cs typeface="Calibri"/>
                <a:sym typeface="Calibri"/>
              </a:rPr>
              <a:t>DEMOCRACY</a:t>
            </a:r>
            <a:endParaRPr/>
          </a:p>
          <a:p>
            <a:pPr indent="0" lvl="0" marL="0" marR="0" rtl="0" algn="l">
              <a:spcBef>
                <a:spcPts val="0"/>
              </a:spcBef>
              <a:spcAft>
                <a:spcPts val="0"/>
              </a:spcAft>
              <a:buNone/>
            </a:pPr>
            <a:r>
              <a:rPr lang="en-GB" sz="1800">
                <a:solidFill>
                  <a:schemeClr val="lt1"/>
                </a:solidFill>
                <a:latin typeface="Arial Black"/>
                <a:ea typeface="Arial Black"/>
                <a:cs typeface="Arial Black"/>
                <a:sym typeface="Arial Black"/>
              </a:rPr>
              <a:t>   </a:t>
            </a:r>
            <a:r>
              <a:rPr lang="en-GB" sz="1800">
                <a:solidFill>
                  <a:srgbClr val="27712B"/>
                </a:solidFill>
                <a:latin typeface="Calibri"/>
                <a:ea typeface="Calibri"/>
                <a:cs typeface="Calibri"/>
                <a:sym typeface="Calibri"/>
              </a:rPr>
              <a:t>RULE OF LAW</a:t>
            </a:r>
            <a:endParaRPr/>
          </a:p>
        </p:txBody>
      </p:sp>
      <p:sp>
        <p:nvSpPr>
          <p:cNvPr id="106" name="Google Shape;106;p15"/>
          <p:cNvSpPr txBox="1"/>
          <p:nvPr/>
        </p:nvSpPr>
        <p:spPr>
          <a:xfrm>
            <a:off x="683568" y="2636912"/>
            <a:ext cx="144466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800">
                <a:solidFill>
                  <a:srgbClr val="0E3D8A"/>
                </a:solidFill>
                <a:latin typeface="Arial Black"/>
                <a:ea typeface="Arial Black"/>
                <a:cs typeface="Arial Black"/>
                <a:sym typeface="Arial Black"/>
              </a:rPr>
              <a:t>47</a:t>
            </a:r>
            <a:r>
              <a:rPr lang="en-GB" sz="2800">
                <a:solidFill>
                  <a:srgbClr val="0E3D8A"/>
                </a:solidFill>
                <a:latin typeface="Arial Black"/>
                <a:ea typeface="Arial Black"/>
                <a:cs typeface="Arial Black"/>
                <a:sym typeface="Arial Black"/>
              </a:rPr>
              <a:t> </a:t>
            </a:r>
            <a:endParaRPr sz="2800">
              <a:solidFill>
                <a:srgbClr val="0E3D8A"/>
              </a:solidFill>
              <a:latin typeface="Calibri"/>
              <a:ea typeface="Calibri"/>
              <a:cs typeface="Calibri"/>
              <a:sym typeface="Calibri"/>
            </a:endParaRPr>
          </a:p>
        </p:txBody>
      </p:sp>
      <p:sp>
        <p:nvSpPr>
          <p:cNvPr id="107" name="Google Shape;107;p15"/>
          <p:cNvSpPr txBox="1"/>
          <p:nvPr/>
        </p:nvSpPr>
        <p:spPr>
          <a:xfrm>
            <a:off x="666593" y="6239634"/>
            <a:ext cx="3545367"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rgbClr val="0E3D8A"/>
                </a:solidFill>
                <a:latin typeface="Calibri"/>
                <a:ea typeface="Calibri"/>
                <a:cs typeface="Calibri"/>
                <a:sym typeface="Calibri"/>
              </a:rPr>
              <a:t>Not to be confused with the European Union.</a:t>
            </a:r>
            <a:endParaRPr/>
          </a:p>
          <a:p>
            <a:pPr indent="0" lvl="0" marL="0" marR="0" rtl="0" algn="l">
              <a:spcBef>
                <a:spcPts val="0"/>
              </a:spcBef>
              <a:spcAft>
                <a:spcPts val="0"/>
              </a:spcAft>
              <a:buNone/>
            </a:pPr>
            <a:r>
              <a:t/>
            </a:r>
            <a:endParaRPr sz="1800">
              <a:solidFill>
                <a:schemeClr val="lt1"/>
              </a:solidFill>
              <a:latin typeface="Arial Black"/>
              <a:ea typeface="Arial Black"/>
              <a:cs typeface="Arial Black"/>
              <a:sym typeface="Arial Black"/>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15"/>
          <p:cNvSpPr txBox="1"/>
          <p:nvPr/>
        </p:nvSpPr>
        <p:spPr>
          <a:xfrm>
            <a:off x="1549036" y="2712732"/>
            <a:ext cx="28834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E3D8A"/>
                </a:solidFill>
                <a:latin typeface="Arial Black"/>
                <a:ea typeface="Arial Black"/>
                <a:cs typeface="Arial Black"/>
                <a:sym typeface="Arial Black"/>
              </a:rPr>
              <a:t>MEMBER </a:t>
            </a:r>
            <a:endParaRPr/>
          </a:p>
          <a:p>
            <a:pPr indent="0" lvl="0" marL="0" marR="0" rtl="0" algn="l">
              <a:spcBef>
                <a:spcPts val="0"/>
              </a:spcBef>
              <a:spcAft>
                <a:spcPts val="0"/>
              </a:spcAft>
              <a:buNone/>
            </a:pPr>
            <a:r>
              <a:rPr lang="en-GB" sz="1800">
                <a:solidFill>
                  <a:srgbClr val="0E3D8A"/>
                </a:solidFill>
                <a:latin typeface="Arial Black"/>
                <a:ea typeface="Arial Black"/>
                <a:cs typeface="Arial Black"/>
                <a:sym typeface="Arial Black"/>
              </a:rPr>
              <a:t>STATES</a:t>
            </a:r>
            <a:endParaRPr sz="1800">
              <a:solidFill>
                <a:srgbClr val="0E3D8A"/>
              </a:solidFill>
              <a:latin typeface="Arial Black"/>
              <a:ea typeface="Arial Black"/>
              <a:cs typeface="Arial Black"/>
              <a:sym typeface="Arial Black"/>
            </a:endParaRPr>
          </a:p>
        </p:txBody>
      </p:sp>
      <p:sp>
        <p:nvSpPr>
          <p:cNvPr id="109" name="Google Shape;109;p15"/>
          <p:cNvSpPr/>
          <p:nvPr/>
        </p:nvSpPr>
        <p:spPr>
          <a:xfrm>
            <a:off x="793676" y="1672249"/>
            <a:ext cx="144000" cy="144000"/>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10" name="Google Shape;110;p15"/>
          <p:cNvSpPr/>
          <p:nvPr/>
        </p:nvSpPr>
        <p:spPr>
          <a:xfrm>
            <a:off x="793676" y="1935882"/>
            <a:ext cx="144000" cy="144000"/>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11" name="Google Shape;111;p15"/>
          <p:cNvSpPr/>
          <p:nvPr/>
        </p:nvSpPr>
        <p:spPr>
          <a:xfrm>
            <a:off x="793676" y="2214389"/>
            <a:ext cx="144000" cy="144000"/>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pic>
        <p:nvPicPr>
          <p:cNvPr id="112" name="Google Shape;112;p15"/>
          <p:cNvPicPr preferRelativeResize="0"/>
          <p:nvPr/>
        </p:nvPicPr>
        <p:blipFill rotWithShape="1">
          <a:blip r:embed="rId4">
            <a:alphaModFix/>
          </a:blip>
          <a:srcRect b="0" l="0" r="0" t="0"/>
          <a:stretch/>
        </p:blipFill>
        <p:spPr>
          <a:xfrm>
            <a:off x="752836" y="3501008"/>
            <a:ext cx="2273622" cy="2273622"/>
          </a:xfrm>
          <a:prstGeom prst="rect">
            <a:avLst/>
          </a:prstGeom>
          <a:noFill/>
          <a:ln>
            <a:noFill/>
          </a:ln>
        </p:spPr>
      </p:pic>
      <p:grpSp>
        <p:nvGrpSpPr>
          <p:cNvPr id="113" name="Google Shape;113;p15"/>
          <p:cNvGrpSpPr/>
          <p:nvPr/>
        </p:nvGrpSpPr>
        <p:grpSpPr>
          <a:xfrm>
            <a:off x="7668344" y="6125661"/>
            <a:ext cx="1204629" cy="544860"/>
            <a:chOff x="1060636" y="2214389"/>
            <a:chExt cx="5959636" cy="2695575"/>
          </a:xfrm>
        </p:grpSpPr>
        <p:pic>
          <p:nvPicPr>
            <p:cNvPr id="114" name="Google Shape;114;p15"/>
            <p:cNvPicPr preferRelativeResize="0"/>
            <p:nvPr/>
          </p:nvPicPr>
          <p:blipFill rotWithShape="1">
            <a:blip r:embed="rId5">
              <a:alphaModFix/>
            </a:blip>
            <a:srcRect b="0" l="0" r="0" t="0"/>
            <a:stretch/>
          </p:blipFill>
          <p:spPr>
            <a:xfrm>
              <a:off x="1060636" y="2214389"/>
              <a:ext cx="3371850" cy="2695575"/>
            </a:xfrm>
            <a:prstGeom prst="rect">
              <a:avLst/>
            </a:prstGeom>
            <a:noFill/>
            <a:ln>
              <a:noFill/>
            </a:ln>
          </p:spPr>
        </p:pic>
        <p:pic>
          <p:nvPicPr>
            <p:cNvPr id="115" name="Google Shape;115;p15"/>
            <p:cNvPicPr preferRelativeResize="0"/>
            <p:nvPr/>
          </p:nvPicPr>
          <p:blipFill rotWithShape="1">
            <a:blip r:embed="rId6">
              <a:alphaModFix/>
            </a:blip>
            <a:srcRect b="0" l="0" r="0" t="0"/>
            <a:stretch/>
          </p:blipFill>
          <p:spPr>
            <a:xfrm>
              <a:off x="4572000" y="2375921"/>
              <a:ext cx="2448272" cy="233044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p:nvPr/>
        </p:nvSpPr>
        <p:spPr>
          <a:xfrm rot="2642452">
            <a:off x="3587248" y="4616230"/>
            <a:ext cx="1110632" cy="1055992"/>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alpha val="34901"/>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22" name="Google Shape;122;p16"/>
          <p:cNvSpPr/>
          <p:nvPr/>
        </p:nvSpPr>
        <p:spPr>
          <a:xfrm rot="-8910159">
            <a:off x="7704412" y="1942372"/>
            <a:ext cx="856340" cy="814212"/>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alpha val="34901"/>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000">
              <a:solidFill>
                <a:schemeClr val="lt1"/>
              </a:solidFill>
              <a:latin typeface="Calibri"/>
              <a:ea typeface="Calibri"/>
              <a:cs typeface="Calibri"/>
              <a:sym typeface="Calibri"/>
            </a:endParaRPr>
          </a:p>
        </p:txBody>
      </p:sp>
      <p:sp>
        <p:nvSpPr>
          <p:cNvPr id="123" name="Google Shape;123;p16"/>
          <p:cNvSpPr/>
          <p:nvPr/>
        </p:nvSpPr>
        <p:spPr>
          <a:xfrm rot="-8910159">
            <a:off x="7704412" y="735014"/>
            <a:ext cx="856340" cy="814212"/>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alpha val="34901"/>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000">
              <a:solidFill>
                <a:schemeClr val="lt1"/>
              </a:solidFill>
              <a:latin typeface="Calibri"/>
              <a:ea typeface="Calibri"/>
              <a:cs typeface="Calibri"/>
              <a:sym typeface="Calibri"/>
            </a:endParaRPr>
          </a:p>
        </p:txBody>
      </p:sp>
      <p:sp>
        <p:nvSpPr>
          <p:cNvPr id="124" name="Google Shape;124;p16"/>
          <p:cNvSpPr/>
          <p:nvPr/>
        </p:nvSpPr>
        <p:spPr>
          <a:xfrm rot="-8910159">
            <a:off x="7704412" y="4484126"/>
            <a:ext cx="856340" cy="814212"/>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alpha val="34901"/>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000">
              <a:solidFill>
                <a:schemeClr val="lt1"/>
              </a:solidFill>
              <a:latin typeface="Calibri"/>
              <a:ea typeface="Calibri"/>
              <a:cs typeface="Calibri"/>
              <a:sym typeface="Calibri"/>
            </a:endParaRPr>
          </a:p>
        </p:txBody>
      </p:sp>
      <p:sp>
        <p:nvSpPr>
          <p:cNvPr id="125" name="Google Shape;125;p16"/>
          <p:cNvSpPr/>
          <p:nvPr/>
        </p:nvSpPr>
        <p:spPr>
          <a:xfrm rot="-8910159">
            <a:off x="6041913" y="1799792"/>
            <a:ext cx="1009697" cy="960024"/>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alpha val="34901"/>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000">
              <a:solidFill>
                <a:schemeClr val="lt1"/>
              </a:solidFill>
              <a:latin typeface="Calibri"/>
              <a:ea typeface="Calibri"/>
              <a:cs typeface="Calibri"/>
              <a:sym typeface="Calibri"/>
            </a:endParaRPr>
          </a:p>
        </p:txBody>
      </p:sp>
      <p:sp>
        <p:nvSpPr>
          <p:cNvPr id="126" name="Google Shape;126;p16"/>
          <p:cNvSpPr/>
          <p:nvPr/>
        </p:nvSpPr>
        <p:spPr>
          <a:xfrm rot="-8910159">
            <a:off x="6041913" y="669712"/>
            <a:ext cx="1009697" cy="960024"/>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alpha val="34901"/>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000">
              <a:solidFill>
                <a:schemeClr val="lt1"/>
              </a:solidFill>
              <a:latin typeface="Calibri"/>
              <a:ea typeface="Calibri"/>
              <a:cs typeface="Calibri"/>
              <a:sym typeface="Calibri"/>
            </a:endParaRPr>
          </a:p>
        </p:txBody>
      </p:sp>
      <p:sp>
        <p:nvSpPr>
          <p:cNvPr id="127" name="Google Shape;127;p16"/>
          <p:cNvSpPr/>
          <p:nvPr/>
        </p:nvSpPr>
        <p:spPr>
          <a:xfrm rot="-8910159">
            <a:off x="6041913" y="5337885"/>
            <a:ext cx="1009697" cy="960024"/>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alpha val="34901"/>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000">
              <a:solidFill>
                <a:schemeClr val="lt1"/>
              </a:solidFill>
              <a:latin typeface="Calibri"/>
              <a:ea typeface="Calibri"/>
              <a:cs typeface="Calibri"/>
              <a:sym typeface="Calibri"/>
            </a:endParaRPr>
          </a:p>
        </p:txBody>
      </p:sp>
      <p:sp>
        <p:nvSpPr>
          <p:cNvPr id="128" name="Google Shape;128;p16"/>
          <p:cNvSpPr txBox="1"/>
          <p:nvPr/>
        </p:nvSpPr>
        <p:spPr>
          <a:xfrm>
            <a:off x="0" y="251356"/>
            <a:ext cx="9144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E3D8A"/>
                </a:solidFill>
                <a:latin typeface="Arial Black"/>
                <a:ea typeface="Arial Black"/>
                <a:cs typeface="Arial Black"/>
                <a:sym typeface="Arial Black"/>
              </a:rPr>
              <a:t>STRUCTURE</a:t>
            </a:r>
            <a:endParaRPr sz="1800">
              <a:solidFill>
                <a:srgbClr val="0E3D8A"/>
              </a:solidFill>
              <a:latin typeface="Arial Black"/>
              <a:ea typeface="Arial Black"/>
              <a:cs typeface="Arial Black"/>
              <a:sym typeface="Arial Black"/>
            </a:endParaRPr>
          </a:p>
        </p:txBody>
      </p:sp>
      <p:sp>
        <p:nvSpPr>
          <p:cNvPr id="129" name="Google Shape;129;p16"/>
          <p:cNvSpPr/>
          <p:nvPr/>
        </p:nvSpPr>
        <p:spPr>
          <a:xfrm rot="2736881">
            <a:off x="-2141946" y="1643207"/>
            <a:ext cx="3614652" cy="3436824"/>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alpha val="49803"/>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30" name="Google Shape;130;p16"/>
          <p:cNvSpPr txBox="1"/>
          <p:nvPr/>
        </p:nvSpPr>
        <p:spPr>
          <a:xfrm>
            <a:off x="110233" y="2761454"/>
            <a:ext cx="185394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2060"/>
                </a:solidFill>
                <a:latin typeface="Calibri"/>
                <a:ea typeface="Calibri"/>
                <a:cs typeface="Calibri"/>
                <a:sym typeface="Calibri"/>
              </a:rPr>
              <a:t>Secretary </a:t>
            </a:r>
            <a:br>
              <a:rPr lang="en-GB" sz="1800">
                <a:solidFill>
                  <a:srgbClr val="002060"/>
                </a:solidFill>
                <a:latin typeface="Calibri"/>
                <a:ea typeface="Calibri"/>
                <a:cs typeface="Calibri"/>
                <a:sym typeface="Calibri"/>
              </a:rPr>
            </a:br>
            <a:r>
              <a:rPr lang="en-GB" sz="1800">
                <a:solidFill>
                  <a:srgbClr val="002060"/>
                </a:solidFill>
                <a:latin typeface="Calibri"/>
                <a:ea typeface="Calibri"/>
                <a:cs typeface="Calibri"/>
                <a:sym typeface="Calibri"/>
              </a:rPr>
              <a:t>General</a:t>
            </a:r>
            <a:br>
              <a:rPr lang="en-GB" sz="1800">
                <a:solidFill>
                  <a:srgbClr val="002060"/>
                </a:solidFill>
                <a:latin typeface="Calibri"/>
                <a:ea typeface="Calibri"/>
                <a:cs typeface="Calibri"/>
                <a:sym typeface="Calibri"/>
              </a:rPr>
            </a:br>
            <a:r>
              <a:rPr lang="en-GB" sz="1800">
                <a:solidFill>
                  <a:srgbClr val="002060"/>
                </a:solidFill>
                <a:latin typeface="Calibri"/>
                <a:ea typeface="Calibri"/>
                <a:cs typeface="Calibri"/>
                <a:sym typeface="Calibri"/>
              </a:rPr>
              <a:t>Council of </a:t>
            </a:r>
            <a:br>
              <a:rPr lang="en-GB" sz="1800">
                <a:solidFill>
                  <a:srgbClr val="002060"/>
                </a:solidFill>
                <a:latin typeface="Calibri"/>
                <a:ea typeface="Calibri"/>
                <a:cs typeface="Calibri"/>
                <a:sym typeface="Calibri"/>
              </a:rPr>
            </a:br>
            <a:r>
              <a:rPr lang="en-GB" sz="1800">
                <a:solidFill>
                  <a:srgbClr val="002060"/>
                </a:solidFill>
                <a:latin typeface="Calibri"/>
                <a:ea typeface="Calibri"/>
                <a:cs typeface="Calibri"/>
                <a:sym typeface="Calibri"/>
              </a:rPr>
              <a:t>Europe</a:t>
            </a:r>
            <a:endParaRPr sz="1800">
              <a:solidFill>
                <a:srgbClr val="002060"/>
              </a:solidFill>
              <a:latin typeface="Calibri"/>
              <a:ea typeface="Calibri"/>
              <a:cs typeface="Calibri"/>
              <a:sym typeface="Calibri"/>
            </a:endParaRPr>
          </a:p>
        </p:txBody>
      </p:sp>
      <p:sp>
        <p:nvSpPr>
          <p:cNvPr id="131" name="Google Shape;131;p16"/>
          <p:cNvSpPr/>
          <p:nvPr/>
        </p:nvSpPr>
        <p:spPr>
          <a:xfrm>
            <a:off x="1536270" y="1996677"/>
            <a:ext cx="1242732" cy="1181594"/>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alpha val="34901"/>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32" name="Google Shape;132;p16"/>
          <p:cNvSpPr txBox="1"/>
          <p:nvPr/>
        </p:nvSpPr>
        <p:spPr>
          <a:xfrm>
            <a:off x="1587088" y="2247968"/>
            <a:ext cx="11000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rgbClr val="002060"/>
                </a:solidFill>
                <a:latin typeface="Calibri"/>
                <a:ea typeface="Calibri"/>
                <a:cs typeface="Calibri"/>
                <a:sym typeface="Calibri"/>
              </a:rPr>
              <a:t>DG I</a:t>
            </a:r>
            <a:endParaRPr/>
          </a:p>
          <a:p>
            <a:pPr indent="0" lvl="0" marL="0" marR="0" rtl="0" algn="ctr">
              <a:spcBef>
                <a:spcPts val="0"/>
              </a:spcBef>
              <a:spcAft>
                <a:spcPts val="0"/>
              </a:spcAft>
              <a:buNone/>
            </a:pPr>
            <a:r>
              <a:rPr lang="en-GB" sz="1000">
                <a:solidFill>
                  <a:srgbClr val="002060"/>
                </a:solidFill>
                <a:latin typeface="Calibri"/>
                <a:ea typeface="Calibri"/>
                <a:cs typeface="Calibri"/>
                <a:sym typeface="Calibri"/>
              </a:rPr>
              <a:t>Human Rights</a:t>
            </a:r>
            <a:endParaRPr/>
          </a:p>
          <a:p>
            <a:pPr indent="0" lvl="0" marL="0" marR="0" rtl="0" algn="ctr">
              <a:spcBef>
                <a:spcPts val="0"/>
              </a:spcBef>
              <a:spcAft>
                <a:spcPts val="0"/>
              </a:spcAft>
              <a:buNone/>
            </a:pPr>
            <a:r>
              <a:rPr lang="en-GB" sz="1000">
                <a:solidFill>
                  <a:srgbClr val="002060"/>
                </a:solidFill>
                <a:latin typeface="Calibri"/>
                <a:ea typeface="Calibri"/>
                <a:cs typeface="Calibri"/>
                <a:sym typeface="Calibri"/>
              </a:rPr>
              <a:t>and Rule </a:t>
            </a:r>
            <a:endParaRPr/>
          </a:p>
          <a:p>
            <a:pPr indent="0" lvl="0" marL="0" marR="0" rtl="0" algn="ctr">
              <a:spcBef>
                <a:spcPts val="0"/>
              </a:spcBef>
              <a:spcAft>
                <a:spcPts val="0"/>
              </a:spcAft>
              <a:buNone/>
            </a:pPr>
            <a:r>
              <a:rPr lang="en-GB" sz="1000">
                <a:solidFill>
                  <a:srgbClr val="002060"/>
                </a:solidFill>
                <a:latin typeface="Calibri"/>
                <a:ea typeface="Calibri"/>
                <a:cs typeface="Calibri"/>
                <a:sym typeface="Calibri"/>
              </a:rPr>
              <a:t>of Law</a:t>
            </a:r>
            <a:endParaRPr sz="1000">
              <a:solidFill>
                <a:srgbClr val="002060"/>
              </a:solidFill>
              <a:latin typeface="Calibri"/>
              <a:ea typeface="Calibri"/>
              <a:cs typeface="Calibri"/>
              <a:sym typeface="Calibri"/>
            </a:endParaRPr>
          </a:p>
        </p:txBody>
      </p:sp>
      <p:sp>
        <p:nvSpPr>
          <p:cNvPr id="133" name="Google Shape;133;p16"/>
          <p:cNvSpPr/>
          <p:nvPr/>
        </p:nvSpPr>
        <p:spPr>
          <a:xfrm>
            <a:off x="3726796" y="2974904"/>
            <a:ext cx="1561488" cy="1484670"/>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alpha val="49803"/>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6"/>
          <p:cNvSpPr txBox="1"/>
          <p:nvPr/>
        </p:nvSpPr>
        <p:spPr>
          <a:xfrm>
            <a:off x="3669804" y="3223137"/>
            <a:ext cx="163875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002060"/>
                </a:solidFill>
                <a:latin typeface="Calibri"/>
                <a:ea typeface="Calibri"/>
                <a:cs typeface="Calibri"/>
                <a:sym typeface="Calibri"/>
              </a:rPr>
              <a:t>Directorate</a:t>
            </a:r>
            <a:endParaRPr/>
          </a:p>
          <a:p>
            <a:pPr indent="0" lvl="0" marL="0" marR="0" rtl="0" algn="ctr">
              <a:spcBef>
                <a:spcPts val="0"/>
              </a:spcBef>
              <a:spcAft>
                <a:spcPts val="0"/>
              </a:spcAft>
              <a:buNone/>
            </a:pPr>
            <a:r>
              <a:rPr lang="en-GB" sz="1400">
                <a:solidFill>
                  <a:srgbClr val="002060"/>
                </a:solidFill>
                <a:latin typeface="Calibri"/>
                <a:ea typeface="Calibri"/>
                <a:cs typeface="Calibri"/>
                <a:sym typeface="Calibri"/>
              </a:rPr>
              <a:t>Democratic </a:t>
            </a:r>
            <a:br>
              <a:rPr lang="en-GB" sz="1400">
                <a:solidFill>
                  <a:srgbClr val="002060"/>
                </a:solidFill>
                <a:latin typeface="Calibri"/>
                <a:ea typeface="Calibri"/>
                <a:cs typeface="Calibri"/>
                <a:sym typeface="Calibri"/>
              </a:rPr>
            </a:br>
            <a:r>
              <a:rPr lang="en-GB" sz="1400">
                <a:solidFill>
                  <a:srgbClr val="002060"/>
                </a:solidFill>
                <a:latin typeface="Calibri"/>
                <a:ea typeface="Calibri"/>
                <a:cs typeface="Calibri"/>
                <a:sym typeface="Calibri"/>
              </a:rPr>
              <a:t>Citizenship and </a:t>
            </a:r>
            <a:endParaRPr/>
          </a:p>
          <a:p>
            <a:pPr indent="0" lvl="0" marL="0" marR="0" rtl="0" algn="ctr">
              <a:spcBef>
                <a:spcPts val="0"/>
              </a:spcBef>
              <a:spcAft>
                <a:spcPts val="0"/>
              </a:spcAft>
              <a:buNone/>
            </a:pPr>
            <a:r>
              <a:rPr lang="en-GB" sz="1400">
                <a:solidFill>
                  <a:srgbClr val="002060"/>
                </a:solidFill>
                <a:latin typeface="Calibri"/>
                <a:ea typeface="Calibri"/>
                <a:cs typeface="Calibri"/>
                <a:sym typeface="Calibri"/>
              </a:rPr>
              <a:t>Participation</a:t>
            </a:r>
            <a:endParaRPr sz="1400">
              <a:solidFill>
                <a:srgbClr val="002060"/>
              </a:solidFill>
              <a:latin typeface="Calibri"/>
              <a:ea typeface="Calibri"/>
              <a:cs typeface="Calibri"/>
              <a:sym typeface="Calibri"/>
            </a:endParaRPr>
          </a:p>
        </p:txBody>
      </p:sp>
      <p:sp>
        <p:nvSpPr>
          <p:cNvPr id="135" name="Google Shape;135;p16"/>
          <p:cNvSpPr/>
          <p:nvPr/>
        </p:nvSpPr>
        <p:spPr>
          <a:xfrm>
            <a:off x="1438015" y="3488739"/>
            <a:ext cx="1848602" cy="1757658"/>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alpha val="49803"/>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36" name="Google Shape;136;p16"/>
          <p:cNvSpPr txBox="1"/>
          <p:nvPr/>
        </p:nvSpPr>
        <p:spPr>
          <a:xfrm>
            <a:off x="990523" y="3946386"/>
            <a:ext cx="274358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02060"/>
                </a:solidFill>
                <a:latin typeface="Calibri"/>
                <a:ea typeface="Calibri"/>
                <a:cs typeface="Calibri"/>
                <a:sym typeface="Calibri"/>
              </a:rPr>
              <a:t>DG II</a:t>
            </a:r>
            <a:endParaRPr/>
          </a:p>
          <a:p>
            <a:pPr indent="0" lvl="0" marL="0" marR="0" rtl="0" algn="ctr">
              <a:spcBef>
                <a:spcPts val="0"/>
              </a:spcBef>
              <a:spcAft>
                <a:spcPts val="0"/>
              </a:spcAft>
              <a:buNone/>
            </a:pPr>
            <a:r>
              <a:rPr lang="en-GB" sz="1800">
                <a:solidFill>
                  <a:srgbClr val="002060"/>
                </a:solidFill>
                <a:latin typeface="Calibri"/>
                <a:ea typeface="Calibri"/>
                <a:cs typeface="Calibri"/>
                <a:sym typeface="Calibri"/>
              </a:rPr>
              <a:t>Democracy</a:t>
            </a:r>
            <a:endParaRPr sz="1800">
              <a:solidFill>
                <a:srgbClr val="002060"/>
              </a:solidFill>
              <a:latin typeface="Calibri"/>
              <a:ea typeface="Calibri"/>
              <a:cs typeface="Calibri"/>
              <a:sym typeface="Calibri"/>
            </a:endParaRPr>
          </a:p>
        </p:txBody>
      </p:sp>
      <p:sp>
        <p:nvSpPr>
          <p:cNvPr id="137" name="Google Shape;137;p16"/>
          <p:cNvSpPr txBox="1"/>
          <p:nvPr/>
        </p:nvSpPr>
        <p:spPr>
          <a:xfrm>
            <a:off x="3396896" y="4688238"/>
            <a:ext cx="1470291"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rgbClr val="002060"/>
                </a:solidFill>
                <a:latin typeface="Calibri"/>
                <a:ea typeface="Calibri"/>
                <a:cs typeface="Calibri"/>
                <a:sym typeface="Calibri"/>
              </a:rPr>
              <a:t>Directorate</a:t>
            </a:r>
            <a:endParaRPr/>
          </a:p>
          <a:p>
            <a:pPr indent="0" lvl="0" marL="0" marR="0" rtl="0" algn="ctr">
              <a:spcBef>
                <a:spcPts val="0"/>
              </a:spcBef>
              <a:spcAft>
                <a:spcPts val="0"/>
              </a:spcAft>
              <a:buNone/>
            </a:pPr>
            <a:r>
              <a:rPr lang="en-GB" sz="1000">
                <a:solidFill>
                  <a:srgbClr val="002060"/>
                </a:solidFill>
                <a:latin typeface="Calibri"/>
                <a:ea typeface="Calibri"/>
                <a:cs typeface="Calibri"/>
                <a:sym typeface="Calibri"/>
              </a:rPr>
              <a:t>Democratic </a:t>
            </a:r>
            <a:br>
              <a:rPr lang="en-GB" sz="1000">
                <a:solidFill>
                  <a:srgbClr val="002060"/>
                </a:solidFill>
                <a:latin typeface="Calibri"/>
                <a:ea typeface="Calibri"/>
                <a:cs typeface="Calibri"/>
                <a:sym typeface="Calibri"/>
              </a:rPr>
            </a:br>
            <a:r>
              <a:rPr lang="en-GB" sz="1000">
                <a:solidFill>
                  <a:srgbClr val="002060"/>
                </a:solidFill>
                <a:latin typeface="Calibri"/>
                <a:ea typeface="Calibri"/>
                <a:cs typeface="Calibri"/>
                <a:sym typeface="Calibri"/>
              </a:rPr>
              <a:t>Governance and  </a:t>
            </a:r>
            <a:endParaRPr/>
          </a:p>
          <a:p>
            <a:pPr indent="0" lvl="0" marL="0" marR="0" rtl="0" algn="ctr">
              <a:spcBef>
                <a:spcPts val="0"/>
              </a:spcBef>
              <a:spcAft>
                <a:spcPts val="0"/>
              </a:spcAft>
              <a:buNone/>
            </a:pPr>
            <a:r>
              <a:rPr lang="en-GB" sz="1000">
                <a:solidFill>
                  <a:srgbClr val="002060"/>
                </a:solidFill>
                <a:latin typeface="Calibri"/>
                <a:ea typeface="Calibri"/>
                <a:cs typeface="Calibri"/>
                <a:sym typeface="Calibri"/>
              </a:rPr>
              <a:t>Anti-</a:t>
            </a:r>
            <a:br>
              <a:rPr lang="en-GB" sz="1000">
                <a:solidFill>
                  <a:srgbClr val="002060"/>
                </a:solidFill>
                <a:latin typeface="Calibri"/>
                <a:ea typeface="Calibri"/>
                <a:cs typeface="Calibri"/>
                <a:sym typeface="Calibri"/>
              </a:rPr>
            </a:br>
            <a:r>
              <a:rPr lang="en-GB" sz="1000">
                <a:solidFill>
                  <a:srgbClr val="002060"/>
                </a:solidFill>
                <a:latin typeface="Calibri"/>
                <a:ea typeface="Calibri"/>
                <a:cs typeface="Calibri"/>
                <a:sym typeface="Calibri"/>
              </a:rPr>
              <a:t>Discrimination</a:t>
            </a:r>
            <a:endParaRPr sz="1000">
              <a:solidFill>
                <a:srgbClr val="002060"/>
              </a:solidFill>
              <a:latin typeface="Calibri"/>
              <a:ea typeface="Calibri"/>
              <a:cs typeface="Calibri"/>
              <a:sym typeface="Calibri"/>
            </a:endParaRPr>
          </a:p>
        </p:txBody>
      </p:sp>
      <p:grpSp>
        <p:nvGrpSpPr>
          <p:cNvPr id="138" name="Google Shape;138;p16"/>
          <p:cNvGrpSpPr/>
          <p:nvPr/>
        </p:nvGrpSpPr>
        <p:grpSpPr>
          <a:xfrm>
            <a:off x="7531711" y="2981280"/>
            <a:ext cx="1405618" cy="1371632"/>
            <a:chOff x="7514172" y="2870304"/>
            <a:chExt cx="1405618" cy="1371632"/>
          </a:xfrm>
        </p:grpSpPr>
        <p:sp>
          <p:nvSpPr>
            <p:cNvPr id="139" name="Google Shape;139;p16"/>
            <p:cNvSpPr/>
            <p:nvPr/>
          </p:nvSpPr>
          <p:spPr>
            <a:xfrm rot="1146855">
              <a:off x="7657514" y="3024176"/>
              <a:ext cx="1118935" cy="1063888"/>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6"/>
            <p:cNvSpPr txBox="1"/>
            <p:nvPr/>
          </p:nvSpPr>
          <p:spPr>
            <a:xfrm>
              <a:off x="7588941" y="3165817"/>
              <a:ext cx="12560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002060"/>
                  </a:solidFill>
                  <a:latin typeface="Calibri"/>
                  <a:ea typeface="Calibri"/>
                  <a:cs typeface="Calibri"/>
                  <a:sym typeface="Calibri"/>
                </a:rPr>
                <a:t>European </a:t>
              </a:r>
              <a:br>
                <a:rPr b="1" lang="en-GB" sz="1400">
                  <a:solidFill>
                    <a:srgbClr val="002060"/>
                  </a:solidFill>
                  <a:latin typeface="Calibri"/>
                  <a:ea typeface="Calibri"/>
                  <a:cs typeface="Calibri"/>
                  <a:sym typeface="Calibri"/>
                </a:rPr>
              </a:br>
              <a:r>
                <a:rPr b="1" lang="en-GB" sz="1400">
                  <a:solidFill>
                    <a:srgbClr val="002060"/>
                  </a:solidFill>
                  <a:latin typeface="Calibri"/>
                  <a:ea typeface="Calibri"/>
                  <a:cs typeface="Calibri"/>
                  <a:sym typeface="Calibri"/>
                </a:rPr>
                <a:t>Youth </a:t>
              </a:r>
              <a:br>
                <a:rPr b="1" lang="en-GB" sz="1400">
                  <a:solidFill>
                    <a:srgbClr val="002060"/>
                  </a:solidFill>
                  <a:latin typeface="Calibri"/>
                  <a:ea typeface="Calibri"/>
                  <a:cs typeface="Calibri"/>
                  <a:sym typeface="Calibri"/>
                </a:rPr>
              </a:br>
              <a:r>
                <a:rPr b="1" lang="en-GB" sz="1400">
                  <a:solidFill>
                    <a:srgbClr val="002060"/>
                  </a:solidFill>
                  <a:latin typeface="Calibri"/>
                  <a:ea typeface="Calibri"/>
                  <a:cs typeface="Calibri"/>
                  <a:sym typeface="Calibri"/>
                </a:rPr>
                <a:t>Foundation</a:t>
              </a:r>
              <a:endParaRPr b="1" sz="1400">
                <a:solidFill>
                  <a:srgbClr val="002060"/>
                </a:solidFill>
                <a:latin typeface="Calibri"/>
                <a:ea typeface="Calibri"/>
                <a:cs typeface="Calibri"/>
                <a:sym typeface="Calibri"/>
              </a:endParaRPr>
            </a:p>
          </p:txBody>
        </p:sp>
      </p:grpSp>
      <p:sp>
        <p:nvSpPr>
          <p:cNvPr id="141" name="Google Shape;141;p16"/>
          <p:cNvSpPr txBox="1"/>
          <p:nvPr/>
        </p:nvSpPr>
        <p:spPr>
          <a:xfrm>
            <a:off x="5763972" y="1026612"/>
            <a:ext cx="1638750"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rgbClr val="002060"/>
                </a:solidFill>
                <a:latin typeface="Calibri"/>
                <a:ea typeface="Calibri"/>
                <a:cs typeface="Calibri"/>
                <a:sym typeface="Calibri"/>
              </a:rPr>
              <a:t>EURIMAGES</a:t>
            </a:r>
            <a:endParaRPr sz="1000">
              <a:solidFill>
                <a:srgbClr val="002060"/>
              </a:solidFill>
              <a:latin typeface="Calibri"/>
              <a:ea typeface="Calibri"/>
              <a:cs typeface="Calibri"/>
              <a:sym typeface="Calibri"/>
            </a:endParaRPr>
          </a:p>
        </p:txBody>
      </p:sp>
      <p:sp>
        <p:nvSpPr>
          <p:cNvPr id="142" name="Google Shape;142;p16"/>
          <p:cNvSpPr txBox="1"/>
          <p:nvPr/>
        </p:nvSpPr>
        <p:spPr>
          <a:xfrm>
            <a:off x="5740340" y="5666587"/>
            <a:ext cx="163875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rgbClr val="002060"/>
                </a:solidFill>
                <a:latin typeface="Calibri"/>
                <a:ea typeface="Calibri"/>
                <a:cs typeface="Calibri"/>
                <a:sym typeface="Calibri"/>
              </a:rPr>
              <a:t>North-South </a:t>
            </a:r>
            <a:endParaRPr/>
          </a:p>
          <a:p>
            <a:pPr indent="0" lvl="0" marL="0" marR="0" rtl="0" algn="ctr">
              <a:spcBef>
                <a:spcPts val="0"/>
              </a:spcBef>
              <a:spcAft>
                <a:spcPts val="0"/>
              </a:spcAft>
              <a:buNone/>
            </a:pPr>
            <a:r>
              <a:rPr lang="en-GB" sz="1000">
                <a:solidFill>
                  <a:srgbClr val="002060"/>
                </a:solidFill>
                <a:latin typeface="Calibri"/>
                <a:ea typeface="Calibri"/>
                <a:cs typeface="Calibri"/>
                <a:sym typeface="Calibri"/>
              </a:rPr>
              <a:t>Centre</a:t>
            </a:r>
            <a:endParaRPr sz="1000">
              <a:solidFill>
                <a:srgbClr val="002060"/>
              </a:solidFill>
              <a:latin typeface="Calibri"/>
              <a:ea typeface="Calibri"/>
              <a:cs typeface="Calibri"/>
              <a:sym typeface="Calibri"/>
            </a:endParaRPr>
          </a:p>
        </p:txBody>
      </p:sp>
      <p:sp>
        <p:nvSpPr>
          <p:cNvPr id="143" name="Google Shape;143;p16"/>
          <p:cNvSpPr/>
          <p:nvPr/>
        </p:nvSpPr>
        <p:spPr>
          <a:xfrm>
            <a:off x="3626370" y="1712948"/>
            <a:ext cx="1110632" cy="1055992"/>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alpha val="34901"/>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44" name="Google Shape;144;p16"/>
          <p:cNvSpPr txBox="1"/>
          <p:nvPr/>
        </p:nvSpPr>
        <p:spPr>
          <a:xfrm>
            <a:off x="3635898" y="1885259"/>
            <a:ext cx="108209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rgbClr val="002060"/>
                </a:solidFill>
                <a:latin typeface="Calibri"/>
                <a:ea typeface="Calibri"/>
                <a:cs typeface="Calibri"/>
                <a:sym typeface="Calibri"/>
              </a:rPr>
              <a:t>Directorate</a:t>
            </a:r>
            <a:endParaRPr/>
          </a:p>
          <a:p>
            <a:pPr indent="0" lvl="0" marL="0" marR="0" rtl="0" algn="ctr">
              <a:spcBef>
                <a:spcPts val="0"/>
              </a:spcBef>
              <a:spcAft>
                <a:spcPts val="0"/>
              </a:spcAft>
              <a:buNone/>
            </a:pPr>
            <a:r>
              <a:rPr lang="en-GB" sz="1000">
                <a:solidFill>
                  <a:srgbClr val="002060"/>
                </a:solidFill>
                <a:latin typeface="Calibri"/>
                <a:ea typeface="Calibri"/>
                <a:cs typeface="Calibri"/>
                <a:sym typeface="Calibri"/>
              </a:rPr>
              <a:t>Human Dignity, Equality and Sport Values</a:t>
            </a:r>
            <a:endParaRPr sz="1000">
              <a:solidFill>
                <a:srgbClr val="002060"/>
              </a:solidFill>
              <a:latin typeface="Calibri"/>
              <a:ea typeface="Calibri"/>
              <a:cs typeface="Calibri"/>
              <a:sym typeface="Calibri"/>
            </a:endParaRPr>
          </a:p>
        </p:txBody>
      </p:sp>
      <p:sp>
        <p:nvSpPr>
          <p:cNvPr id="145" name="Google Shape;145;p16"/>
          <p:cNvSpPr txBox="1"/>
          <p:nvPr/>
        </p:nvSpPr>
        <p:spPr>
          <a:xfrm>
            <a:off x="5749974" y="2069713"/>
            <a:ext cx="163875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rgbClr val="002060"/>
                </a:solidFill>
                <a:latin typeface="Calibri"/>
                <a:ea typeface="Calibri"/>
                <a:cs typeface="Calibri"/>
                <a:sym typeface="Calibri"/>
              </a:rPr>
              <a:t>Education</a:t>
            </a:r>
            <a:endParaRPr/>
          </a:p>
          <a:p>
            <a:pPr indent="0" lvl="0" marL="0" marR="0" rtl="0" algn="ctr">
              <a:spcBef>
                <a:spcPts val="0"/>
              </a:spcBef>
              <a:spcAft>
                <a:spcPts val="0"/>
              </a:spcAft>
              <a:buNone/>
            </a:pPr>
            <a:r>
              <a:rPr lang="en-GB" sz="1000">
                <a:solidFill>
                  <a:srgbClr val="002060"/>
                </a:solidFill>
                <a:latin typeface="Calibri"/>
                <a:ea typeface="Calibri"/>
                <a:cs typeface="Calibri"/>
                <a:sym typeface="Calibri"/>
              </a:rPr>
              <a:t>Department</a:t>
            </a:r>
            <a:endParaRPr sz="1000">
              <a:solidFill>
                <a:srgbClr val="002060"/>
              </a:solidFill>
              <a:latin typeface="Calibri"/>
              <a:ea typeface="Calibri"/>
              <a:cs typeface="Calibri"/>
              <a:sym typeface="Calibri"/>
            </a:endParaRPr>
          </a:p>
        </p:txBody>
      </p:sp>
      <p:sp>
        <p:nvSpPr>
          <p:cNvPr id="146" name="Google Shape;146;p16"/>
          <p:cNvSpPr/>
          <p:nvPr/>
        </p:nvSpPr>
        <p:spPr>
          <a:xfrm rot="-8910159">
            <a:off x="6041914" y="4245665"/>
            <a:ext cx="1009697" cy="960024"/>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alpha val="34901"/>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000">
              <a:solidFill>
                <a:schemeClr val="lt1"/>
              </a:solidFill>
              <a:latin typeface="Calibri"/>
              <a:ea typeface="Calibri"/>
              <a:cs typeface="Calibri"/>
              <a:sym typeface="Calibri"/>
            </a:endParaRPr>
          </a:p>
        </p:txBody>
      </p:sp>
      <p:sp>
        <p:nvSpPr>
          <p:cNvPr id="147" name="Google Shape;147;p16"/>
          <p:cNvSpPr txBox="1"/>
          <p:nvPr/>
        </p:nvSpPr>
        <p:spPr>
          <a:xfrm>
            <a:off x="5901492" y="4357808"/>
            <a:ext cx="131718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rgbClr val="002060"/>
                </a:solidFill>
                <a:latin typeface="Calibri"/>
                <a:ea typeface="Calibri"/>
                <a:cs typeface="Calibri"/>
                <a:sym typeface="Calibri"/>
              </a:rPr>
              <a:t>Culture, </a:t>
            </a:r>
            <a:endParaRPr/>
          </a:p>
          <a:p>
            <a:pPr indent="0" lvl="0" marL="0" marR="0" rtl="0" algn="ctr">
              <a:spcBef>
                <a:spcPts val="0"/>
              </a:spcBef>
              <a:spcAft>
                <a:spcPts val="0"/>
              </a:spcAft>
              <a:buNone/>
            </a:pPr>
            <a:r>
              <a:rPr lang="en-GB" sz="1000">
                <a:solidFill>
                  <a:srgbClr val="002060"/>
                </a:solidFill>
                <a:latin typeface="Calibri"/>
                <a:ea typeface="Calibri"/>
                <a:cs typeface="Calibri"/>
                <a:sym typeface="Calibri"/>
              </a:rPr>
              <a:t>Nature </a:t>
            </a:r>
            <a:endParaRPr/>
          </a:p>
          <a:p>
            <a:pPr indent="0" lvl="0" marL="0" marR="0" rtl="0" algn="ctr">
              <a:spcBef>
                <a:spcPts val="0"/>
              </a:spcBef>
              <a:spcAft>
                <a:spcPts val="0"/>
              </a:spcAft>
              <a:buNone/>
            </a:pPr>
            <a:r>
              <a:rPr lang="en-GB" sz="1000">
                <a:solidFill>
                  <a:srgbClr val="002060"/>
                </a:solidFill>
                <a:latin typeface="Calibri"/>
                <a:ea typeface="Calibri"/>
                <a:cs typeface="Calibri"/>
                <a:sym typeface="Calibri"/>
              </a:rPr>
              <a:t>and Heritage Department</a:t>
            </a:r>
            <a:endParaRPr sz="1000">
              <a:solidFill>
                <a:srgbClr val="002060"/>
              </a:solidFill>
              <a:latin typeface="Calibri"/>
              <a:ea typeface="Calibri"/>
              <a:cs typeface="Calibri"/>
              <a:sym typeface="Calibri"/>
            </a:endParaRPr>
          </a:p>
        </p:txBody>
      </p:sp>
      <p:sp>
        <p:nvSpPr>
          <p:cNvPr id="148" name="Google Shape;148;p16"/>
          <p:cNvSpPr/>
          <p:nvPr/>
        </p:nvSpPr>
        <p:spPr>
          <a:xfrm>
            <a:off x="5883986" y="2893786"/>
            <a:ext cx="1298654" cy="1234766"/>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alpha val="49803"/>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6"/>
          <p:cNvSpPr txBox="1"/>
          <p:nvPr/>
        </p:nvSpPr>
        <p:spPr>
          <a:xfrm>
            <a:off x="5706432" y="3178271"/>
            <a:ext cx="163875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002060"/>
                </a:solidFill>
                <a:latin typeface="Calibri"/>
                <a:ea typeface="Calibri"/>
                <a:cs typeface="Calibri"/>
                <a:sym typeface="Calibri"/>
              </a:rPr>
              <a:t>Youth</a:t>
            </a:r>
            <a:endParaRPr/>
          </a:p>
          <a:p>
            <a:pPr indent="0" lvl="0" marL="0" marR="0" rtl="0" algn="ctr">
              <a:spcBef>
                <a:spcPts val="0"/>
              </a:spcBef>
              <a:spcAft>
                <a:spcPts val="0"/>
              </a:spcAft>
              <a:buNone/>
            </a:pPr>
            <a:r>
              <a:rPr lang="en-GB" sz="1400">
                <a:solidFill>
                  <a:srgbClr val="002060"/>
                </a:solidFill>
                <a:latin typeface="Calibri"/>
                <a:ea typeface="Calibri"/>
                <a:cs typeface="Calibri"/>
                <a:sym typeface="Calibri"/>
              </a:rPr>
              <a:t>Department</a:t>
            </a:r>
            <a:endParaRPr sz="1400">
              <a:solidFill>
                <a:srgbClr val="002060"/>
              </a:solidFill>
              <a:latin typeface="Calibri"/>
              <a:ea typeface="Calibri"/>
              <a:cs typeface="Calibri"/>
              <a:sym typeface="Calibri"/>
            </a:endParaRPr>
          </a:p>
        </p:txBody>
      </p:sp>
      <p:sp>
        <p:nvSpPr>
          <p:cNvPr id="150" name="Google Shape;150;p16"/>
          <p:cNvSpPr txBox="1"/>
          <p:nvPr/>
        </p:nvSpPr>
        <p:spPr>
          <a:xfrm>
            <a:off x="7325738" y="865121"/>
            <a:ext cx="163875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rgbClr val="002060"/>
                </a:solidFill>
                <a:latin typeface="Calibri"/>
                <a:ea typeface="Calibri"/>
                <a:cs typeface="Calibri"/>
                <a:sym typeface="Calibri"/>
              </a:rPr>
              <a:t>Education </a:t>
            </a:r>
            <a:endParaRPr/>
          </a:p>
          <a:p>
            <a:pPr indent="0" lvl="0" marL="0" marR="0" rtl="0" algn="ctr">
              <a:spcBef>
                <a:spcPts val="0"/>
              </a:spcBef>
              <a:spcAft>
                <a:spcPts val="0"/>
              </a:spcAft>
              <a:buNone/>
            </a:pPr>
            <a:r>
              <a:rPr lang="en-GB" sz="1000">
                <a:solidFill>
                  <a:srgbClr val="002060"/>
                </a:solidFill>
                <a:latin typeface="Calibri"/>
                <a:ea typeface="Calibri"/>
                <a:cs typeface="Calibri"/>
                <a:sym typeface="Calibri"/>
              </a:rPr>
              <a:t>and </a:t>
            </a:r>
            <a:endParaRPr/>
          </a:p>
          <a:p>
            <a:pPr indent="0" lvl="0" marL="0" marR="0" rtl="0" algn="ctr">
              <a:spcBef>
                <a:spcPts val="0"/>
              </a:spcBef>
              <a:spcAft>
                <a:spcPts val="0"/>
              </a:spcAft>
              <a:buNone/>
            </a:pPr>
            <a:r>
              <a:rPr lang="en-GB" sz="1000">
                <a:solidFill>
                  <a:srgbClr val="002060"/>
                </a:solidFill>
                <a:latin typeface="Calibri"/>
                <a:ea typeface="Calibri"/>
                <a:cs typeface="Calibri"/>
                <a:sym typeface="Calibri"/>
              </a:rPr>
              <a:t>Training</a:t>
            </a:r>
            <a:endParaRPr sz="1000">
              <a:solidFill>
                <a:srgbClr val="002060"/>
              </a:solidFill>
              <a:latin typeface="Calibri"/>
              <a:ea typeface="Calibri"/>
              <a:cs typeface="Calibri"/>
              <a:sym typeface="Calibri"/>
            </a:endParaRPr>
          </a:p>
        </p:txBody>
      </p:sp>
      <p:sp>
        <p:nvSpPr>
          <p:cNvPr id="151" name="Google Shape;151;p16"/>
          <p:cNvSpPr txBox="1"/>
          <p:nvPr/>
        </p:nvSpPr>
        <p:spPr>
          <a:xfrm>
            <a:off x="7732937" y="4688238"/>
            <a:ext cx="823886"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rgbClr val="002060"/>
                </a:solidFill>
                <a:latin typeface="Calibri"/>
                <a:ea typeface="Calibri"/>
                <a:cs typeface="Calibri"/>
                <a:sym typeface="Calibri"/>
              </a:rPr>
              <a:t>Youth</a:t>
            </a:r>
            <a:endParaRPr/>
          </a:p>
          <a:p>
            <a:pPr indent="0" lvl="0" marL="0" marR="0" rtl="0" algn="ctr">
              <a:spcBef>
                <a:spcPts val="0"/>
              </a:spcBef>
              <a:spcAft>
                <a:spcPts val="0"/>
              </a:spcAft>
              <a:buNone/>
            </a:pPr>
            <a:r>
              <a:rPr lang="en-GB" sz="1000">
                <a:solidFill>
                  <a:srgbClr val="002060"/>
                </a:solidFill>
                <a:latin typeface="Calibri"/>
                <a:ea typeface="Calibri"/>
                <a:cs typeface="Calibri"/>
                <a:sym typeface="Calibri"/>
              </a:rPr>
              <a:t>Policies</a:t>
            </a:r>
            <a:endParaRPr sz="1000">
              <a:solidFill>
                <a:srgbClr val="002060"/>
              </a:solidFill>
              <a:latin typeface="Calibri"/>
              <a:ea typeface="Calibri"/>
              <a:cs typeface="Calibri"/>
              <a:sym typeface="Calibri"/>
            </a:endParaRPr>
          </a:p>
        </p:txBody>
      </p:sp>
      <p:sp>
        <p:nvSpPr>
          <p:cNvPr id="152" name="Google Shape;152;p16"/>
          <p:cNvSpPr txBox="1"/>
          <p:nvPr/>
        </p:nvSpPr>
        <p:spPr>
          <a:xfrm>
            <a:off x="7498013" y="2092805"/>
            <a:ext cx="128630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rgbClr val="002060"/>
                </a:solidFill>
                <a:latin typeface="Calibri"/>
                <a:ea typeface="Calibri"/>
                <a:cs typeface="Calibri"/>
                <a:sym typeface="Calibri"/>
              </a:rPr>
              <a:t>European </a:t>
            </a:r>
            <a:br>
              <a:rPr lang="en-GB" sz="1000">
                <a:solidFill>
                  <a:srgbClr val="002060"/>
                </a:solidFill>
                <a:latin typeface="Calibri"/>
                <a:ea typeface="Calibri"/>
                <a:cs typeface="Calibri"/>
                <a:sym typeface="Calibri"/>
              </a:rPr>
            </a:br>
            <a:r>
              <a:rPr lang="en-GB" sz="1000">
                <a:solidFill>
                  <a:srgbClr val="002060"/>
                </a:solidFill>
                <a:latin typeface="Calibri"/>
                <a:ea typeface="Calibri"/>
                <a:cs typeface="Calibri"/>
                <a:sym typeface="Calibri"/>
              </a:rPr>
              <a:t>Youth </a:t>
            </a:r>
            <a:endParaRPr/>
          </a:p>
          <a:p>
            <a:pPr indent="0" lvl="0" marL="0" marR="0" rtl="0" algn="ctr">
              <a:spcBef>
                <a:spcPts val="0"/>
              </a:spcBef>
              <a:spcAft>
                <a:spcPts val="0"/>
              </a:spcAft>
              <a:buNone/>
            </a:pPr>
            <a:r>
              <a:rPr lang="en-GB" sz="1000">
                <a:solidFill>
                  <a:srgbClr val="002060"/>
                </a:solidFill>
                <a:latin typeface="Calibri"/>
                <a:ea typeface="Calibri"/>
                <a:cs typeface="Calibri"/>
                <a:sym typeface="Calibri"/>
              </a:rPr>
              <a:t>Centres</a:t>
            </a:r>
            <a:endParaRPr/>
          </a:p>
          <a:p>
            <a:pPr indent="0" lvl="0" marL="0" marR="0" rtl="0" algn="ctr">
              <a:spcBef>
                <a:spcPts val="0"/>
              </a:spcBef>
              <a:spcAft>
                <a:spcPts val="0"/>
              </a:spcAft>
              <a:buNone/>
            </a:pPr>
            <a:r>
              <a:t/>
            </a:r>
            <a:endParaRPr sz="1000">
              <a:solidFill>
                <a:srgbClr val="F2F2F2"/>
              </a:solidFill>
              <a:latin typeface="Calibri"/>
              <a:ea typeface="Calibri"/>
              <a:cs typeface="Calibri"/>
              <a:sym typeface="Calibri"/>
            </a:endParaRPr>
          </a:p>
        </p:txBody>
      </p:sp>
      <p:sp>
        <p:nvSpPr>
          <p:cNvPr id="153" name="Google Shape;153;p16"/>
          <p:cNvSpPr/>
          <p:nvPr/>
        </p:nvSpPr>
        <p:spPr>
          <a:xfrm>
            <a:off x="7505278" y="2954671"/>
            <a:ext cx="1427902" cy="1427900"/>
          </a:xfrm>
          <a:prstGeom prst="ellipse">
            <a:avLst/>
          </a:prstGeom>
          <a:noFill/>
          <a:ln cap="flat" cmpd="sng" w="25400">
            <a:solidFill>
              <a:srgbClr val="27712B"/>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6"/>
          <p:cNvSpPr txBox="1"/>
          <p:nvPr/>
        </p:nvSpPr>
        <p:spPr>
          <a:xfrm>
            <a:off x="319459" y="6202356"/>
            <a:ext cx="605681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0E3D8A"/>
                </a:solidFill>
                <a:latin typeface="Calibri"/>
                <a:ea typeface="Calibri"/>
                <a:cs typeface="Calibri"/>
                <a:sym typeface="Calibri"/>
              </a:rPr>
              <a:t>EYF: A </a:t>
            </a:r>
            <a:r>
              <a:rPr b="1" lang="en-GB" sz="1200">
                <a:solidFill>
                  <a:srgbClr val="0E3D8A"/>
                </a:solidFill>
                <a:latin typeface="Calibri"/>
                <a:ea typeface="Calibri"/>
                <a:cs typeface="Calibri"/>
                <a:sym typeface="Calibri"/>
              </a:rPr>
              <a:t>Division</a:t>
            </a:r>
            <a:r>
              <a:rPr lang="en-GB" sz="1200">
                <a:solidFill>
                  <a:srgbClr val="0E3D8A"/>
                </a:solidFill>
                <a:latin typeface="Calibri"/>
                <a:ea typeface="Calibri"/>
                <a:cs typeface="Calibri"/>
                <a:sym typeface="Calibri"/>
              </a:rPr>
              <a:t> in the </a:t>
            </a:r>
            <a:r>
              <a:rPr b="1" lang="en-GB" sz="1200">
                <a:solidFill>
                  <a:srgbClr val="0E3D8A"/>
                </a:solidFill>
                <a:latin typeface="Calibri"/>
                <a:ea typeface="Calibri"/>
                <a:cs typeface="Calibri"/>
                <a:sym typeface="Calibri"/>
              </a:rPr>
              <a:t>Youth Department</a:t>
            </a:r>
            <a:r>
              <a:rPr lang="en-GB" sz="1200">
                <a:solidFill>
                  <a:srgbClr val="0E3D8A"/>
                </a:solidFill>
                <a:latin typeface="Calibri"/>
                <a:ea typeface="Calibri"/>
                <a:cs typeface="Calibri"/>
                <a:sym typeface="Calibri"/>
              </a:rPr>
              <a:t> of the Council of Europe’s </a:t>
            </a:r>
            <a:endParaRPr/>
          </a:p>
          <a:p>
            <a:pPr indent="0" lvl="0" marL="0" marR="0" rtl="0" algn="l">
              <a:spcBef>
                <a:spcPts val="0"/>
              </a:spcBef>
              <a:spcAft>
                <a:spcPts val="0"/>
              </a:spcAft>
              <a:buNone/>
            </a:pPr>
            <a:r>
              <a:rPr b="1" lang="en-GB" sz="1200">
                <a:solidFill>
                  <a:srgbClr val="0E3D8A"/>
                </a:solidFill>
                <a:latin typeface="Calibri"/>
                <a:ea typeface="Calibri"/>
                <a:cs typeface="Calibri"/>
                <a:sym typeface="Calibri"/>
              </a:rPr>
              <a:t>Directorate of Democratic Citizenship and Participation</a:t>
            </a:r>
            <a:endParaRPr b="1" sz="1200">
              <a:solidFill>
                <a:srgbClr val="0E3D8A"/>
              </a:solidFill>
              <a:latin typeface="Calibri"/>
              <a:ea typeface="Calibri"/>
              <a:cs typeface="Calibri"/>
              <a:sym typeface="Calibri"/>
            </a:endParaRPr>
          </a:p>
        </p:txBody>
      </p:sp>
      <p:cxnSp>
        <p:nvCxnSpPr>
          <p:cNvPr id="155" name="Google Shape;155;p16"/>
          <p:cNvCxnSpPr/>
          <p:nvPr/>
        </p:nvCxnSpPr>
        <p:spPr>
          <a:xfrm>
            <a:off x="1464748" y="2803390"/>
            <a:ext cx="0" cy="1212067"/>
          </a:xfrm>
          <a:prstGeom prst="straightConnector1">
            <a:avLst/>
          </a:prstGeom>
          <a:noFill/>
          <a:ln cap="flat" cmpd="sng" w="9525">
            <a:solidFill>
              <a:schemeClr val="lt1"/>
            </a:solidFill>
            <a:prstDash val="solid"/>
            <a:round/>
            <a:headEnd len="sm" w="sm" type="none"/>
            <a:tailEnd len="sm" w="sm" type="none"/>
          </a:ln>
        </p:spPr>
      </p:cxnSp>
      <p:cxnSp>
        <p:nvCxnSpPr>
          <p:cNvPr id="156" name="Google Shape;156;p16"/>
          <p:cNvCxnSpPr/>
          <p:nvPr/>
        </p:nvCxnSpPr>
        <p:spPr>
          <a:xfrm rot="10800000">
            <a:off x="1293540" y="3409423"/>
            <a:ext cx="171208" cy="0"/>
          </a:xfrm>
          <a:prstGeom prst="straightConnector1">
            <a:avLst/>
          </a:prstGeom>
          <a:noFill/>
          <a:ln cap="flat" cmpd="sng" w="9525">
            <a:solidFill>
              <a:schemeClr val="lt1"/>
            </a:solidFill>
            <a:prstDash val="solid"/>
            <a:round/>
            <a:headEnd len="sm" w="sm" type="none"/>
            <a:tailEnd len="sm" w="sm" type="none"/>
          </a:ln>
        </p:spPr>
      </p:cxnSp>
      <p:cxnSp>
        <p:nvCxnSpPr>
          <p:cNvPr id="157" name="Google Shape;157;p16"/>
          <p:cNvCxnSpPr/>
          <p:nvPr/>
        </p:nvCxnSpPr>
        <p:spPr>
          <a:xfrm>
            <a:off x="1465835" y="4010922"/>
            <a:ext cx="250228" cy="0"/>
          </a:xfrm>
          <a:prstGeom prst="straightConnector1">
            <a:avLst/>
          </a:prstGeom>
          <a:noFill/>
          <a:ln cap="flat" cmpd="sng" w="9525">
            <a:solidFill>
              <a:schemeClr val="lt1"/>
            </a:solidFill>
            <a:prstDash val="solid"/>
            <a:round/>
            <a:headEnd len="sm" w="sm" type="none"/>
            <a:tailEnd len="med" w="med" type="oval"/>
          </a:ln>
        </p:spPr>
      </p:cxnSp>
      <p:cxnSp>
        <p:nvCxnSpPr>
          <p:cNvPr id="158" name="Google Shape;158;p16"/>
          <p:cNvCxnSpPr/>
          <p:nvPr/>
        </p:nvCxnSpPr>
        <p:spPr>
          <a:xfrm>
            <a:off x="1465835" y="2803390"/>
            <a:ext cx="250228" cy="0"/>
          </a:xfrm>
          <a:prstGeom prst="straightConnector1">
            <a:avLst/>
          </a:prstGeom>
          <a:noFill/>
          <a:ln cap="flat" cmpd="sng" w="9525">
            <a:solidFill>
              <a:schemeClr val="lt1"/>
            </a:solidFill>
            <a:prstDash val="solid"/>
            <a:round/>
            <a:headEnd len="sm" w="sm" type="none"/>
            <a:tailEnd len="med" w="med" type="oval"/>
          </a:ln>
        </p:spPr>
      </p:cxnSp>
      <p:cxnSp>
        <p:nvCxnSpPr>
          <p:cNvPr id="159" name="Google Shape;159;p16"/>
          <p:cNvCxnSpPr/>
          <p:nvPr/>
        </p:nvCxnSpPr>
        <p:spPr>
          <a:xfrm>
            <a:off x="3525788" y="2349478"/>
            <a:ext cx="0" cy="2929682"/>
          </a:xfrm>
          <a:prstGeom prst="straightConnector1">
            <a:avLst/>
          </a:prstGeom>
          <a:noFill/>
          <a:ln cap="flat" cmpd="sng" w="9525">
            <a:solidFill>
              <a:schemeClr val="lt1"/>
            </a:solidFill>
            <a:prstDash val="solid"/>
            <a:round/>
            <a:headEnd len="sm" w="sm" type="none"/>
            <a:tailEnd len="sm" w="sm" type="none"/>
          </a:ln>
        </p:spPr>
      </p:cxnSp>
      <p:cxnSp>
        <p:nvCxnSpPr>
          <p:cNvPr id="160" name="Google Shape;160;p16"/>
          <p:cNvCxnSpPr/>
          <p:nvPr/>
        </p:nvCxnSpPr>
        <p:spPr>
          <a:xfrm>
            <a:off x="3101152" y="4440857"/>
            <a:ext cx="424636" cy="0"/>
          </a:xfrm>
          <a:prstGeom prst="straightConnector1">
            <a:avLst/>
          </a:prstGeom>
          <a:noFill/>
          <a:ln cap="flat" cmpd="sng" w="9525">
            <a:solidFill>
              <a:schemeClr val="lt1"/>
            </a:solidFill>
            <a:prstDash val="solid"/>
            <a:round/>
            <a:headEnd len="sm" w="sm" type="none"/>
            <a:tailEnd len="sm" w="sm" type="none"/>
          </a:ln>
        </p:spPr>
      </p:cxnSp>
      <p:cxnSp>
        <p:nvCxnSpPr>
          <p:cNvPr id="161" name="Google Shape;161;p16"/>
          <p:cNvCxnSpPr/>
          <p:nvPr/>
        </p:nvCxnSpPr>
        <p:spPr>
          <a:xfrm>
            <a:off x="3525788" y="2331591"/>
            <a:ext cx="208322" cy="0"/>
          </a:xfrm>
          <a:prstGeom prst="straightConnector1">
            <a:avLst/>
          </a:prstGeom>
          <a:noFill/>
          <a:ln cap="flat" cmpd="sng" w="9525">
            <a:solidFill>
              <a:schemeClr val="lt1"/>
            </a:solidFill>
            <a:prstDash val="solid"/>
            <a:round/>
            <a:headEnd len="sm" w="sm" type="none"/>
            <a:tailEnd len="med" w="med" type="oval"/>
          </a:ln>
        </p:spPr>
      </p:cxnSp>
      <p:cxnSp>
        <p:nvCxnSpPr>
          <p:cNvPr id="162" name="Google Shape;162;p16"/>
          <p:cNvCxnSpPr/>
          <p:nvPr/>
        </p:nvCxnSpPr>
        <p:spPr>
          <a:xfrm>
            <a:off x="3525788" y="3721720"/>
            <a:ext cx="288032" cy="0"/>
          </a:xfrm>
          <a:prstGeom prst="straightConnector1">
            <a:avLst/>
          </a:prstGeom>
          <a:noFill/>
          <a:ln cap="flat" cmpd="sng" w="9525">
            <a:solidFill>
              <a:schemeClr val="lt1"/>
            </a:solidFill>
            <a:prstDash val="solid"/>
            <a:round/>
            <a:headEnd len="sm" w="sm" type="none"/>
            <a:tailEnd len="med" w="med" type="oval"/>
          </a:ln>
        </p:spPr>
      </p:cxnSp>
      <p:cxnSp>
        <p:nvCxnSpPr>
          <p:cNvPr id="163" name="Google Shape;163;p16"/>
          <p:cNvCxnSpPr/>
          <p:nvPr/>
        </p:nvCxnSpPr>
        <p:spPr>
          <a:xfrm>
            <a:off x="3525788" y="5279160"/>
            <a:ext cx="288032" cy="0"/>
          </a:xfrm>
          <a:prstGeom prst="straightConnector1">
            <a:avLst/>
          </a:prstGeom>
          <a:noFill/>
          <a:ln cap="flat" cmpd="sng" w="9525">
            <a:solidFill>
              <a:schemeClr val="lt1"/>
            </a:solidFill>
            <a:prstDash val="solid"/>
            <a:round/>
            <a:headEnd len="sm" w="sm" type="none"/>
            <a:tailEnd len="med" w="med" type="oval"/>
          </a:ln>
        </p:spPr>
      </p:cxnSp>
      <p:cxnSp>
        <p:nvCxnSpPr>
          <p:cNvPr id="164" name="Google Shape;164;p16"/>
          <p:cNvCxnSpPr/>
          <p:nvPr/>
        </p:nvCxnSpPr>
        <p:spPr>
          <a:xfrm>
            <a:off x="5614020" y="1272833"/>
            <a:ext cx="0" cy="4654399"/>
          </a:xfrm>
          <a:prstGeom prst="straightConnector1">
            <a:avLst/>
          </a:prstGeom>
          <a:noFill/>
          <a:ln cap="flat" cmpd="sng" w="9525">
            <a:solidFill>
              <a:schemeClr val="lt1"/>
            </a:solidFill>
            <a:prstDash val="solid"/>
            <a:round/>
            <a:headEnd len="sm" w="sm" type="none"/>
            <a:tailEnd len="sm" w="sm" type="none"/>
          </a:ln>
        </p:spPr>
      </p:cxnSp>
      <p:cxnSp>
        <p:nvCxnSpPr>
          <p:cNvPr id="165" name="Google Shape;165;p16"/>
          <p:cNvCxnSpPr/>
          <p:nvPr/>
        </p:nvCxnSpPr>
        <p:spPr>
          <a:xfrm>
            <a:off x="5614020" y="1272833"/>
            <a:ext cx="576064" cy="0"/>
          </a:xfrm>
          <a:prstGeom prst="straightConnector1">
            <a:avLst/>
          </a:prstGeom>
          <a:noFill/>
          <a:ln cap="flat" cmpd="sng" w="9525">
            <a:solidFill>
              <a:schemeClr val="lt1"/>
            </a:solidFill>
            <a:prstDash val="solid"/>
            <a:round/>
            <a:headEnd len="sm" w="sm" type="none"/>
            <a:tailEnd len="med" w="med" type="oval"/>
          </a:ln>
        </p:spPr>
      </p:cxnSp>
      <p:cxnSp>
        <p:nvCxnSpPr>
          <p:cNvPr id="166" name="Google Shape;166;p16"/>
          <p:cNvCxnSpPr/>
          <p:nvPr/>
        </p:nvCxnSpPr>
        <p:spPr>
          <a:xfrm rot="10800000">
            <a:off x="5614020" y="2346239"/>
            <a:ext cx="514747" cy="0"/>
          </a:xfrm>
          <a:prstGeom prst="straightConnector1">
            <a:avLst/>
          </a:prstGeom>
          <a:noFill/>
          <a:ln cap="flat" cmpd="sng" w="9525">
            <a:solidFill>
              <a:schemeClr val="lt1"/>
            </a:solidFill>
            <a:prstDash val="solid"/>
            <a:round/>
            <a:headEnd len="med" w="med" type="oval"/>
            <a:tailEnd len="sm" w="sm" type="none"/>
          </a:ln>
        </p:spPr>
      </p:cxnSp>
      <p:cxnSp>
        <p:nvCxnSpPr>
          <p:cNvPr id="167" name="Google Shape;167;p16"/>
          <p:cNvCxnSpPr/>
          <p:nvPr/>
        </p:nvCxnSpPr>
        <p:spPr>
          <a:xfrm rot="10800000">
            <a:off x="5614020" y="3550968"/>
            <a:ext cx="377205" cy="0"/>
          </a:xfrm>
          <a:prstGeom prst="straightConnector1">
            <a:avLst/>
          </a:prstGeom>
          <a:noFill/>
          <a:ln cap="flat" cmpd="sng" w="9525">
            <a:solidFill>
              <a:schemeClr val="lt1"/>
            </a:solidFill>
            <a:prstDash val="solid"/>
            <a:round/>
            <a:headEnd len="med" w="med" type="oval"/>
            <a:tailEnd len="sm" w="sm" type="none"/>
          </a:ln>
        </p:spPr>
      </p:cxnSp>
      <p:cxnSp>
        <p:nvCxnSpPr>
          <p:cNvPr id="168" name="Google Shape;168;p16"/>
          <p:cNvCxnSpPr/>
          <p:nvPr/>
        </p:nvCxnSpPr>
        <p:spPr>
          <a:xfrm rot="10800000">
            <a:off x="5614020" y="4725677"/>
            <a:ext cx="543322" cy="0"/>
          </a:xfrm>
          <a:prstGeom prst="straightConnector1">
            <a:avLst/>
          </a:prstGeom>
          <a:noFill/>
          <a:ln cap="flat" cmpd="sng" w="9525">
            <a:solidFill>
              <a:schemeClr val="lt1"/>
            </a:solidFill>
            <a:prstDash val="solid"/>
            <a:round/>
            <a:headEnd len="med" w="med" type="oval"/>
            <a:tailEnd len="sm" w="sm" type="none"/>
          </a:ln>
        </p:spPr>
      </p:cxnSp>
      <p:cxnSp>
        <p:nvCxnSpPr>
          <p:cNvPr id="169" name="Google Shape;169;p16"/>
          <p:cNvCxnSpPr/>
          <p:nvPr/>
        </p:nvCxnSpPr>
        <p:spPr>
          <a:xfrm>
            <a:off x="5614020" y="5927232"/>
            <a:ext cx="576064" cy="0"/>
          </a:xfrm>
          <a:prstGeom prst="straightConnector1">
            <a:avLst/>
          </a:prstGeom>
          <a:noFill/>
          <a:ln cap="flat" cmpd="sng" w="9525">
            <a:solidFill>
              <a:schemeClr val="lt1"/>
            </a:solidFill>
            <a:prstDash val="solid"/>
            <a:round/>
            <a:headEnd len="sm" w="sm" type="none"/>
            <a:tailEnd len="med" w="med" type="oval"/>
          </a:ln>
        </p:spPr>
      </p:cxnSp>
      <p:cxnSp>
        <p:nvCxnSpPr>
          <p:cNvPr id="170" name="Google Shape;170;p16"/>
          <p:cNvCxnSpPr/>
          <p:nvPr/>
        </p:nvCxnSpPr>
        <p:spPr>
          <a:xfrm rot="10800000">
            <a:off x="5181972" y="3786042"/>
            <a:ext cx="432048" cy="0"/>
          </a:xfrm>
          <a:prstGeom prst="straightConnector1">
            <a:avLst/>
          </a:prstGeom>
          <a:noFill/>
          <a:ln cap="flat" cmpd="sng" w="9525">
            <a:solidFill>
              <a:schemeClr val="lt1"/>
            </a:solidFill>
            <a:prstDash val="solid"/>
            <a:round/>
            <a:headEnd len="sm" w="sm" type="none"/>
            <a:tailEnd len="sm" w="sm" type="none"/>
          </a:ln>
        </p:spPr>
      </p:cxnSp>
      <p:cxnSp>
        <p:nvCxnSpPr>
          <p:cNvPr id="171" name="Google Shape;171;p16"/>
          <p:cNvCxnSpPr/>
          <p:nvPr/>
        </p:nvCxnSpPr>
        <p:spPr>
          <a:xfrm>
            <a:off x="7414220" y="1234453"/>
            <a:ext cx="0" cy="3656779"/>
          </a:xfrm>
          <a:prstGeom prst="straightConnector1">
            <a:avLst/>
          </a:prstGeom>
          <a:noFill/>
          <a:ln cap="flat" cmpd="sng" w="9525">
            <a:solidFill>
              <a:schemeClr val="lt1"/>
            </a:solidFill>
            <a:prstDash val="solid"/>
            <a:round/>
            <a:headEnd len="sm" w="sm" type="none"/>
            <a:tailEnd len="sm" w="sm" type="none"/>
          </a:ln>
        </p:spPr>
      </p:cxnSp>
      <p:cxnSp>
        <p:nvCxnSpPr>
          <p:cNvPr id="172" name="Google Shape;172;p16"/>
          <p:cNvCxnSpPr/>
          <p:nvPr/>
        </p:nvCxnSpPr>
        <p:spPr>
          <a:xfrm>
            <a:off x="7111330" y="3570018"/>
            <a:ext cx="310112" cy="0"/>
          </a:xfrm>
          <a:prstGeom prst="straightConnector1">
            <a:avLst/>
          </a:prstGeom>
          <a:noFill/>
          <a:ln cap="flat" cmpd="sng" w="9525">
            <a:solidFill>
              <a:schemeClr val="lt1"/>
            </a:solidFill>
            <a:prstDash val="solid"/>
            <a:round/>
            <a:headEnd len="sm" w="sm" type="none"/>
            <a:tailEnd len="sm" w="sm" type="none"/>
          </a:ln>
        </p:spPr>
      </p:cxnSp>
      <p:cxnSp>
        <p:nvCxnSpPr>
          <p:cNvPr id="173" name="Google Shape;173;p16"/>
          <p:cNvCxnSpPr/>
          <p:nvPr/>
        </p:nvCxnSpPr>
        <p:spPr>
          <a:xfrm>
            <a:off x="7414220" y="1234453"/>
            <a:ext cx="400472" cy="0"/>
          </a:xfrm>
          <a:prstGeom prst="straightConnector1">
            <a:avLst/>
          </a:prstGeom>
          <a:noFill/>
          <a:ln cap="flat" cmpd="sng" w="9525">
            <a:solidFill>
              <a:schemeClr val="lt1"/>
            </a:solidFill>
            <a:prstDash val="solid"/>
            <a:round/>
            <a:headEnd len="sm" w="sm" type="none"/>
            <a:tailEnd len="med" w="med" type="oval"/>
          </a:ln>
        </p:spPr>
      </p:cxnSp>
      <p:cxnSp>
        <p:nvCxnSpPr>
          <p:cNvPr id="174" name="Google Shape;174;p16"/>
          <p:cNvCxnSpPr/>
          <p:nvPr/>
        </p:nvCxnSpPr>
        <p:spPr>
          <a:xfrm>
            <a:off x="7414220" y="3570018"/>
            <a:ext cx="355977" cy="0"/>
          </a:xfrm>
          <a:prstGeom prst="straightConnector1">
            <a:avLst/>
          </a:prstGeom>
          <a:noFill/>
          <a:ln cap="flat" cmpd="sng" w="9525">
            <a:solidFill>
              <a:schemeClr val="lt1"/>
            </a:solidFill>
            <a:prstDash val="solid"/>
            <a:round/>
            <a:headEnd len="sm" w="sm" type="none"/>
            <a:tailEnd len="med" w="med" type="oval"/>
          </a:ln>
        </p:spPr>
      </p:cxnSp>
      <p:cxnSp>
        <p:nvCxnSpPr>
          <p:cNvPr id="175" name="Google Shape;175;p16"/>
          <p:cNvCxnSpPr/>
          <p:nvPr/>
        </p:nvCxnSpPr>
        <p:spPr>
          <a:xfrm>
            <a:off x="7414220" y="4891232"/>
            <a:ext cx="415330" cy="0"/>
          </a:xfrm>
          <a:prstGeom prst="straightConnector1">
            <a:avLst/>
          </a:prstGeom>
          <a:noFill/>
          <a:ln cap="flat" cmpd="sng" w="9525">
            <a:solidFill>
              <a:schemeClr val="lt1"/>
            </a:solidFill>
            <a:prstDash val="solid"/>
            <a:round/>
            <a:headEnd len="sm" w="sm" type="none"/>
            <a:tailEnd len="med" w="med" type="oval"/>
          </a:ln>
        </p:spPr>
      </p:cxnSp>
      <p:cxnSp>
        <p:nvCxnSpPr>
          <p:cNvPr id="176" name="Google Shape;176;p16"/>
          <p:cNvCxnSpPr/>
          <p:nvPr/>
        </p:nvCxnSpPr>
        <p:spPr>
          <a:xfrm flipH="1" rot="10800000">
            <a:off x="7414220" y="2399489"/>
            <a:ext cx="400472" cy="2349"/>
          </a:xfrm>
          <a:prstGeom prst="straightConnector1">
            <a:avLst/>
          </a:prstGeom>
          <a:noFill/>
          <a:ln cap="flat" cmpd="sng" w="9525">
            <a:solidFill>
              <a:schemeClr val="lt1"/>
            </a:solidFill>
            <a:prstDash val="solid"/>
            <a:round/>
            <a:headEnd len="sm" w="sm" type="none"/>
            <a:tailEnd len="med" w="med" type="oval"/>
          </a:ln>
        </p:spPr>
      </p:cxnSp>
      <p:grpSp>
        <p:nvGrpSpPr>
          <p:cNvPr id="177" name="Google Shape;177;p16"/>
          <p:cNvGrpSpPr/>
          <p:nvPr/>
        </p:nvGrpSpPr>
        <p:grpSpPr>
          <a:xfrm>
            <a:off x="7668344" y="6125661"/>
            <a:ext cx="1204629" cy="544860"/>
            <a:chOff x="1060636" y="2214389"/>
            <a:chExt cx="5959636" cy="2695575"/>
          </a:xfrm>
        </p:grpSpPr>
        <p:pic>
          <p:nvPicPr>
            <p:cNvPr id="178" name="Google Shape;178;p16"/>
            <p:cNvPicPr preferRelativeResize="0"/>
            <p:nvPr/>
          </p:nvPicPr>
          <p:blipFill rotWithShape="1">
            <a:blip r:embed="rId3">
              <a:alphaModFix/>
            </a:blip>
            <a:srcRect b="0" l="0" r="0" t="0"/>
            <a:stretch/>
          </p:blipFill>
          <p:spPr>
            <a:xfrm>
              <a:off x="1060636" y="2214389"/>
              <a:ext cx="3371850" cy="2695575"/>
            </a:xfrm>
            <a:prstGeom prst="rect">
              <a:avLst/>
            </a:prstGeom>
            <a:noFill/>
            <a:ln>
              <a:noFill/>
            </a:ln>
          </p:spPr>
        </p:pic>
        <p:pic>
          <p:nvPicPr>
            <p:cNvPr id="179" name="Google Shape;179;p16"/>
            <p:cNvPicPr preferRelativeResize="0"/>
            <p:nvPr/>
          </p:nvPicPr>
          <p:blipFill rotWithShape="1">
            <a:blip r:embed="rId4">
              <a:alphaModFix/>
            </a:blip>
            <a:srcRect b="0" l="0" r="0" t="0"/>
            <a:stretch/>
          </p:blipFill>
          <p:spPr>
            <a:xfrm>
              <a:off x="4572000" y="2375921"/>
              <a:ext cx="2448272" cy="233044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7"/>
          <p:cNvSpPr txBox="1"/>
          <p:nvPr/>
        </p:nvSpPr>
        <p:spPr>
          <a:xfrm>
            <a:off x="0" y="87015"/>
            <a:ext cx="91440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E3D8A"/>
                </a:solidFill>
                <a:latin typeface="Arial Black"/>
                <a:ea typeface="Arial Black"/>
                <a:cs typeface="Arial Black"/>
                <a:sym typeface="Arial Black"/>
              </a:rPr>
              <a:t>EUROPEAN YOUTH FOUNDATION</a:t>
            </a:r>
            <a:endParaRPr/>
          </a:p>
          <a:p>
            <a:pPr indent="0" lvl="0" marL="0" marR="0" rtl="0" algn="ctr">
              <a:spcBef>
                <a:spcPts val="0"/>
              </a:spcBef>
              <a:spcAft>
                <a:spcPts val="0"/>
              </a:spcAft>
              <a:buNone/>
            </a:pPr>
            <a:r>
              <a:rPr lang="en-GB" sz="1800">
                <a:solidFill>
                  <a:srgbClr val="0E3D8A"/>
                </a:solidFill>
                <a:latin typeface="Arial Black"/>
                <a:ea typeface="Arial Black"/>
                <a:cs typeface="Arial Black"/>
                <a:sym typeface="Arial Black"/>
              </a:rPr>
              <a:t>(EYF)</a:t>
            </a:r>
            <a:endParaRPr sz="1800">
              <a:solidFill>
                <a:srgbClr val="0E3D8A"/>
              </a:solidFill>
              <a:latin typeface="Arial Black"/>
              <a:ea typeface="Arial Black"/>
              <a:cs typeface="Arial Black"/>
              <a:sym typeface="Arial Black"/>
            </a:endParaRPr>
          </a:p>
        </p:txBody>
      </p:sp>
      <p:sp>
        <p:nvSpPr>
          <p:cNvPr id="186" name="Google Shape;186;p17"/>
          <p:cNvSpPr txBox="1"/>
          <p:nvPr/>
        </p:nvSpPr>
        <p:spPr>
          <a:xfrm>
            <a:off x="1403648" y="1505468"/>
            <a:ext cx="7056784"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0E3D8A"/>
                </a:solidFill>
                <a:latin typeface="Calibri"/>
                <a:ea typeface="Calibri"/>
                <a:cs typeface="Calibri"/>
                <a:sym typeface="Calibri"/>
              </a:rPr>
              <a:t>A </a:t>
            </a:r>
            <a:r>
              <a:rPr b="1" lang="en-GB" sz="1600">
                <a:solidFill>
                  <a:srgbClr val="0E3D8A"/>
                </a:solidFill>
                <a:latin typeface="Calibri"/>
                <a:ea typeface="Calibri"/>
                <a:cs typeface="Calibri"/>
                <a:sym typeface="Calibri"/>
              </a:rPr>
              <a:t>fund</a:t>
            </a:r>
            <a:r>
              <a:rPr lang="en-GB" sz="1600">
                <a:solidFill>
                  <a:srgbClr val="0E3D8A"/>
                </a:solidFill>
                <a:latin typeface="Calibri"/>
                <a:ea typeface="Calibri"/>
                <a:cs typeface="Calibri"/>
                <a:sym typeface="Calibri"/>
              </a:rPr>
              <a:t> set up in </a:t>
            </a:r>
            <a:r>
              <a:rPr b="1" lang="en-GB" sz="1600">
                <a:solidFill>
                  <a:srgbClr val="0E3D8A"/>
                </a:solidFill>
                <a:latin typeface="Calibri"/>
                <a:ea typeface="Calibri"/>
                <a:cs typeface="Calibri"/>
                <a:sym typeface="Calibri"/>
              </a:rPr>
              <a:t>1972</a:t>
            </a:r>
            <a:r>
              <a:rPr lang="en-GB" sz="1600">
                <a:solidFill>
                  <a:srgbClr val="0E3D8A"/>
                </a:solidFill>
                <a:latin typeface="Calibri"/>
                <a:ea typeface="Calibri"/>
                <a:cs typeface="Calibri"/>
                <a:sym typeface="Calibri"/>
              </a:rPr>
              <a:t> to provide financial </a:t>
            </a:r>
            <a:r>
              <a:rPr b="1" lang="en-GB" sz="1600">
                <a:solidFill>
                  <a:srgbClr val="0E3D8A"/>
                </a:solidFill>
                <a:latin typeface="Calibri"/>
                <a:ea typeface="Calibri"/>
                <a:cs typeface="Calibri"/>
                <a:sym typeface="Calibri"/>
              </a:rPr>
              <a:t>support to European youth activities</a:t>
            </a:r>
            <a:r>
              <a:rPr lang="en-GB" sz="1600">
                <a:solidFill>
                  <a:srgbClr val="0E3D8A"/>
                </a:solidFill>
                <a:latin typeface="Calibri"/>
                <a:ea typeface="Calibri"/>
                <a:cs typeface="Calibri"/>
                <a:sym typeface="Calibri"/>
              </a:rPr>
              <a:t>;</a:t>
            </a:r>
            <a:endParaRPr/>
          </a:p>
          <a:p>
            <a:pPr indent="0" lvl="0" marL="0" marR="0" rtl="0" algn="l">
              <a:spcBef>
                <a:spcPts val="1200"/>
              </a:spcBef>
              <a:spcAft>
                <a:spcPts val="0"/>
              </a:spcAft>
              <a:buNone/>
            </a:pPr>
            <a:r>
              <a:rPr lang="en-GB" sz="1600">
                <a:solidFill>
                  <a:srgbClr val="0E3D8A"/>
                </a:solidFill>
                <a:latin typeface="Calibri"/>
                <a:ea typeface="Calibri"/>
                <a:cs typeface="Calibri"/>
                <a:sym typeface="Calibri"/>
              </a:rPr>
              <a:t>Office in the European Youth Centre in </a:t>
            </a:r>
            <a:r>
              <a:rPr b="1" lang="en-GB" sz="1600">
                <a:solidFill>
                  <a:srgbClr val="0E3D8A"/>
                </a:solidFill>
                <a:latin typeface="Calibri"/>
                <a:ea typeface="Calibri"/>
                <a:cs typeface="Calibri"/>
                <a:sym typeface="Calibri"/>
              </a:rPr>
              <a:t>Strasbourg</a:t>
            </a:r>
            <a:r>
              <a:rPr lang="en-GB" sz="1600">
                <a:solidFill>
                  <a:srgbClr val="0E3D8A"/>
                </a:solidFill>
                <a:latin typeface="Calibri"/>
                <a:ea typeface="Calibri"/>
                <a:cs typeface="Calibri"/>
                <a:sym typeface="Calibri"/>
              </a:rPr>
              <a:t> (France); </a:t>
            </a:r>
            <a:endParaRPr/>
          </a:p>
          <a:p>
            <a:pPr indent="0" lvl="0" marL="0" marR="0" rtl="0" algn="l">
              <a:spcBef>
                <a:spcPts val="1200"/>
              </a:spcBef>
              <a:spcAft>
                <a:spcPts val="0"/>
              </a:spcAft>
              <a:buNone/>
            </a:pPr>
            <a:r>
              <a:rPr lang="en-GB" sz="1600">
                <a:solidFill>
                  <a:srgbClr val="0E3D8A"/>
                </a:solidFill>
                <a:latin typeface="Calibri"/>
                <a:ea typeface="Calibri"/>
                <a:cs typeface="Calibri"/>
                <a:sym typeface="Calibri"/>
              </a:rPr>
              <a:t>Annual budget of approximately </a:t>
            </a:r>
            <a:r>
              <a:rPr b="1" lang="en-GB" sz="1600">
                <a:solidFill>
                  <a:srgbClr val="0E3D8A"/>
                </a:solidFill>
                <a:latin typeface="Calibri"/>
                <a:ea typeface="Calibri"/>
                <a:cs typeface="Calibri"/>
                <a:sym typeface="Calibri"/>
              </a:rPr>
              <a:t>3.7 million euros</a:t>
            </a:r>
            <a:r>
              <a:rPr lang="en-GB" sz="1600">
                <a:solidFill>
                  <a:srgbClr val="0E3D8A"/>
                </a:solidFill>
                <a:latin typeface="Calibri"/>
                <a:ea typeface="Calibri"/>
                <a:cs typeface="Calibri"/>
                <a:sym typeface="Calibri"/>
              </a:rPr>
              <a:t>;</a:t>
            </a:r>
            <a:r>
              <a:rPr b="1" lang="en-GB" sz="1600">
                <a:solidFill>
                  <a:srgbClr val="0E3D8A"/>
                </a:solidFill>
                <a:latin typeface="Calibri"/>
                <a:ea typeface="Calibri"/>
                <a:cs typeface="Calibri"/>
                <a:sym typeface="Calibri"/>
              </a:rPr>
              <a:t> </a:t>
            </a:r>
            <a:endParaRPr/>
          </a:p>
          <a:p>
            <a:pPr indent="0" lvl="0" marL="0" marR="0" rtl="0" algn="l">
              <a:spcBef>
                <a:spcPts val="1200"/>
              </a:spcBef>
              <a:spcAft>
                <a:spcPts val="0"/>
              </a:spcAft>
              <a:buNone/>
            </a:pPr>
            <a:r>
              <a:rPr lang="en-GB" sz="1600">
                <a:solidFill>
                  <a:srgbClr val="0E3D8A"/>
                </a:solidFill>
                <a:latin typeface="Calibri"/>
                <a:ea typeface="Calibri"/>
                <a:cs typeface="Calibri"/>
                <a:sym typeface="Calibri"/>
              </a:rPr>
              <a:t>Around </a:t>
            </a:r>
            <a:r>
              <a:rPr b="1" lang="en-GB" sz="1600">
                <a:solidFill>
                  <a:srgbClr val="0E3D8A"/>
                </a:solidFill>
                <a:latin typeface="Calibri"/>
                <a:ea typeface="Calibri"/>
                <a:cs typeface="Calibri"/>
                <a:sym typeface="Calibri"/>
              </a:rPr>
              <a:t>800 youth organisations </a:t>
            </a:r>
            <a:r>
              <a:rPr lang="en-GB" sz="1600">
                <a:solidFill>
                  <a:srgbClr val="0E3D8A"/>
                </a:solidFill>
                <a:latin typeface="Calibri"/>
                <a:ea typeface="Calibri"/>
                <a:cs typeface="Calibri"/>
                <a:sym typeface="Calibri"/>
              </a:rPr>
              <a:t>registered; </a:t>
            </a:r>
            <a:endParaRPr/>
          </a:p>
          <a:p>
            <a:pPr indent="0" lvl="0" marL="0" marR="0" rtl="0" algn="l">
              <a:spcBef>
                <a:spcPts val="1200"/>
              </a:spcBef>
              <a:spcAft>
                <a:spcPts val="0"/>
              </a:spcAft>
              <a:buNone/>
            </a:pPr>
            <a:r>
              <a:rPr lang="en-GB" sz="1600">
                <a:solidFill>
                  <a:srgbClr val="0E3D8A"/>
                </a:solidFill>
                <a:latin typeface="Calibri"/>
                <a:ea typeface="Calibri"/>
                <a:cs typeface="Calibri"/>
                <a:sym typeface="Calibri"/>
              </a:rPr>
              <a:t>In 2017, </a:t>
            </a:r>
            <a:r>
              <a:rPr b="1" lang="en-GB" sz="1600">
                <a:solidFill>
                  <a:srgbClr val="0E3D8A"/>
                </a:solidFill>
                <a:latin typeface="Calibri"/>
                <a:ea typeface="Calibri"/>
                <a:cs typeface="Calibri"/>
                <a:sym typeface="Calibri"/>
              </a:rPr>
              <a:t>150 projects (186 individual youth activities) </a:t>
            </a:r>
            <a:r>
              <a:rPr lang="en-GB" sz="1600">
                <a:solidFill>
                  <a:srgbClr val="0E3D8A"/>
                </a:solidFill>
                <a:latin typeface="Calibri"/>
                <a:ea typeface="Calibri"/>
                <a:cs typeface="Calibri"/>
                <a:sym typeface="Calibri"/>
              </a:rPr>
              <a:t>were supported</a:t>
            </a:r>
            <a:endParaRPr/>
          </a:p>
          <a:p>
            <a:pPr indent="0" lvl="0" marL="0" marR="0" rtl="0" algn="l">
              <a:spcBef>
                <a:spcPts val="0"/>
              </a:spcBef>
              <a:spcAft>
                <a:spcPts val="0"/>
              </a:spcAft>
              <a:buNone/>
            </a:pPr>
            <a:r>
              <a:t/>
            </a:r>
            <a:endParaRPr sz="1200">
              <a:solidFill>
                <a:schemeClr val="lt1"/>
              </a:solidFill>
              <a:latin typeface="Arial Black"/>
              <a:ea typeface="Arial Black"/>
              <a:cs typeface="Arial Black"/>
              <a:sym typeface="Arial Black"/>
            </a:endParaRPr>
          </a:p>
          <a:p>
            <a:pPr indent="0" lvl="0" marL="0" marR="0" rtl="0" algn="l">
              <a:spcBef>
                <a:spcPts val="0"/>
              </a:spcBef>
              <a:spcAft>
                <a:spcPts val="0"/>
              </a:spcAft>
              <a:buNone/>
            </a:pPr>
            <a:r>
              <a:t/>
            </a:r>
            <a:endParaRPr sz="1200">
              <a:solidFill>
                <a:schemeClr val="lt1"/>
              </a:solidFill>
              <a:latin typeface="Arial Black"/>
              <a:ea typeface="Arial Black"/>
              <a:cs typeface="Arial Black"/>
              <a:sym typeface="Arial Black"/>
            </a:endParaRPr>
          </a:p>
        </p:txBody>
      </p:sp>
      <p:graphicFrame>
        <p:nvGraphicFramePr>
          <p:cNvPr id="187" name="Google Shape;187;p17"/>
          <p:cNvGraphicFramePr/>
          <p:nvPr/>
        </p:nvGraphicFramePr>
        <p:xfrm>
          <a:off x="1295801" y="3680272"/>
          <a:ext cx="3000000" cy="3000000"/>
        </p:xfrm>
        <a:graphic>
          <a:graphicData uri="http://schemas.openxmlformats.org/drawingml/2006/table">
            <a:tbl>
              <a:tblPr bandRow="1" firstRow="1">
                <a:noFill/>
                <a:tableStyleId>{96D0270D-75E2-4E62-A772-0F4A7BEFB0EC}</a:tableStyleId>
              </a:tblPr>
              <a:tblGrid>
                <a:gridCol w="1656000"/>
                <a:gridCol w="1548175"/>
                <a:gridCol w="1548175"/>
                <a:gridCol w="1548175"/>
              </a:tblGrid>
              <a:tr h="370850">
                <a:tc>
                  <a:txBody>
                    <a:bodyPr/>
                    <a:lstStyle/>
                    <a:p>
                      <a:pPr indent="0" lvl="0" marL="0" marR="0" rtl="0" algn="ctr">
                        <a:lnSpc>
                          <a:spcPct val="100000"/>
                        </a:lnSpc>
                        <a:spcBef>
                          <a:spcPts val="0"/>
                        </a:spcBef>
                        <a:spcAft>
                          <a:spcPts val="0"/>
                        </a:spcAft>
                        <a:buClr>
                          <a:schemeClr val="dk1"/>
                        </a:buClr>
                        <a:buSzPts val="700"/>
                        <a:buFont typeface="Calibri"/>
                        <a:buNone/>
                      </a:pPr>
                      <a:r>
                        <a:t/>
                      </a:r>
                      <a:endParaRPr b="1" i="0" sz="700" u="none" cap="none" strike="noStrike">
                        <a:solidFill>
                          <a:schemeClr val="lt1"/>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7712B"/>
                    </a:solidFill>
                  </a:tcPr>
                </a:tc>
                <a:tc>
                  <a:txBody>
                    <a:bodyPr/>
                    <a:lstStyle/>
                    <a:p>
                      <a:pPr indent="0" lvl="0" marL="0" marR="0" rtl="0" algn="ctr">
                        <a:spcBef>
                          <a:spcPts val="0"/>
                        </a:spcBef>
                        <a:spcAft>
                          <a:spcPts val="0"/>
                        </a:spcAft>
                        <a:buNone/>
                      </a:pPr>
                      <a:r>
                        <a:rPr b="1" lang="en-GB" sz="1000" u="none" cap="none" strike="noStrike">
                          <a:solidFill>
                            <a:srgbClr val="002060"/>
                          </a:solidFill>
                          <a:latin typeface="Calibri"/>
                          <a:ea typeface="Calibri"/>
                          <a:cs typeface="Calibri"/>
                          <a:sym typeface="Calibri"/>
                        </a:rPr>
                        <a:t>NUMBER OF APPLICATIONS RECEIVED</a:t>
                      </a:r>
                      <a:endParaRPr b="1" sz="1000" u="none" cap="none" strike="noStrike">
                        <a:solidFill>
                          <a:srgbClr val="002060"/>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7712B"/>
                    </a:solidFill>
                  </a:tcPr>
                </a:tc>
                <a:tc>
                  <a:txBody>
                    <a:bodyPr/>
                    <a:lstStyle/>
                    <a:p>
                      <a:pPr indent="0" lvl="0" marL="0" marR="0" rtl="0" algn="ctr">
                        <a:lnSpc>
                          <a:spcPct val="100000"/>
                        </a:lnSpc>
                        <a:spcBef>
                          <a:spcPts val="0"/>
                        </a:spcBef>
                        <a:spcAft>
                          <a:spcPts val="0"/>
                        </a:spcAft>
                        <a:buClr>
                          <a:srgbClr val="002060"/>
                        </a:buClr>
                        <a:buSzPts val="1000"/>
                        <a:buFont typeface="Calibri"/>
                        <a:buNone/>
                      </a:pPr>
                      <a:r>
                        <a:rPr b="1" i="0" lang="en-GB" sz="1000" u="none" cap="none" strike="noStrike">
                          <a:solidFill>
                            <a:srgbClr val="002060"/>
                          </a:solidFill>
                          <a:latin typeface="Calibri"/>
                          <a:ea typeface="Calibri"/>
                          <a:cs typeface="Calibri"/>
                          <a:sym typeface="Calibri"/>
                        </a:rPr>
                        <a:t>NUMBER OF PROJECTS RECEIVING A GRANT</a:t>
                      </a:r>
                      <a:endParaRPr b="1" i="0" sz="1000" u="none" cap="none" strike="noStrike">
                        <a:solidFill>
                          <a:srgbClr val="002060"/>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7712B"/>
                    </a:solidFill>
                  </a:tcPr>
                </a:tc>
                <a:tc>
                  <a:txBody>
                    <a:bodyPr/>
                    <a:lstStyle/>
                    <a:p>
                      <a:pPr indent="0" lvl="0" marL="0" marR="0" rtl="0" algn="ctr">
                        <a:lnSpc>
                          <a:spcPct val="100000"/>
                        </a:lnSpc>
                        <a:spcBef>
                          <a:spcPts val="0"/>
                        </a:spcBef>
                        <a:spcAft>
                          <a:spcPts val="0"/>
                        </a:spcAft>
                        <a:buClr>
                          <a:srgbClr val="002060"/>
                        </a:buClr>
                        <a:buSzPts val="1000"/>
                        <a:buFont typeface="Calibri"/>
                        <a:buNone/>
                      </a:pPr>
                      <a:r>
                        <a:rPr b="1" i="0" lang="en-GB" sz="1000" u="none" cap="none" strike="noStrike">
                          <a:solidFill>
                            <a:srgbClr val="002060"/>
                          </a:solidFill>
                          <a:latin typeface="Calibri"/>
                          <a:ea typeface="Calibri"/>
                          <a:cs typeface="Calibri"/>
                          <a:sym typeface="Calibri"/>
                        </a:rPr>
                        <a:t>GRANTS AWARDED</a:t>
                      </a:r>
                      <a:endParaRPr b="1" i="0" sz="1000" u="none" cap="none" strike="noStrike">
                        <a:solidFill>
                          <a:srgbClr val="002060"/>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7712B"/>
                    </a:solidFill>
                  </a:tcPr>
                </a:tc>
              </a:tr>
              <a:tr h="252000">
                <a:tc>
                  <a:txBody>
                    <a:bodyPr/>
                    <a:lstStyle/>
                    <a:p>
                      <a:pPr indent="0" lvl="0" marL="0" marR="0" rtl="0" algn="ctr">
                        <a:lnSpc>
                          <a:spcPct val="100000"/>
                        </a:lnSpc>
                        <a:spcBef>
                          <a:spcPts val="0"/>
                        </a:spcBef>
                        <a:spcAft>
                          <a:spcPts val="0"/>
                        </a:spcAft>
                        <a:buClr>
                          <a:srgbClr val="002060"/>
                        </a:buClr>
                        <a:buSzPts val="1000"/>
                        <a:buFont typeface="Calibri"/>
                        <a:buNone/>
                      </a:pPr>
                      <a:r>
                        <a:rPr b="1" i="0" lang="en-GB" sz="1000" u="none" cap="none" strike="noStrike">
                          <a:solidFill>
                            <a:srgbClr val="002060"/>
                          </a:solidFill>
                          <a:latin typeface="Calibri"/>
                          <a:ea typeface="Calibri"/>
                          <a:cs typeface="Calibri"/>
                          <a:sym typeface="Calibri"/>
                        </a:rPr>
                        <a:t>ANNUAL WORK PLANS</a:t>
                      </a:r>
                      <a:endParaRPr b="1" i="0" sz="1000" u="none" cap="none" strike="noStrike">
                        <a:solidFill>
                          <a:srgbClr val="002060"/>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7712B"/>
                    </a:solidFill>
                  </a:tcPr>
                </a:tc>
                <a:tc>
                  <a:txBody>
                    <a:bodyPr/>
                    <a:lstStyle/>
                    <a:p>
                      <a:pPr indent="0" lvl="0" marL="0" marR="0" rtl="0" algn="ctr">
                        <a:spcBef>
                          <a:spcPts val="0"/>
                        </a:spcBef>
                        <a:spcAft>
                          <a:spcPts val="0"/>
                        </a:spcAft>
                        <a:buNone/>
                      </a:pPr>
                      <a:r>
                        <a:rPr b="1" lang="en-GB" sz="1200" u="none" cap="none" strike="noStrike">
                          <a:solidFill>
                            <a:srgbClr val="002060"/>
                          </a:solidFill>
                        </a:rPr>
                        <a:t>61</a:t>
                      </a:r>
                      <a:endParaRPr b="1" sz="1100" u="none" cap="none" strike="noStrike">
                        <a:solidFill>
                          <a:srgbClr val="002060"/>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9FC3"/>
                    </a:solidFill>
                  </a:tcPr>
                </a:tc>
                <a:tc>
                  <a:txBody>
                    <a:bodyPr/>
                    <a:lstStyle/>
                    <a:p>
                      <a:pPr indent="0" lvl="0" marL="0" marR="0" rtl="0" algn="ctr">
                        <a:spcBef>
                          <a:spcPts val="0"/>
                        </a:spcBef>
                        <a:spcAft>
                          <a:spcPts val="0"/>
                        </a:spcAft>
                        <a:buNone/>
                      </a:pPr>
                      <a:r>
                        <a:rPr b="1" lang="en-GB" sz="1100" u="none" cap="none" strike="noStrike">
                          <a:solidFill>
                            <a:srgbClr val="002060"/>
                          </a:solidFill>
                        </a:rPr>
                        <a:t>35</a:t>
                      </a:r>
                      <a:endParaRPr b="1" sz="1100" u="none" cap="none" strike="noStrike">
                        <a:solidFill>
                          <a:srgbClr val="002060"/>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9FC3"/>
                    </a:solidFill>
                  </a:tcPr>
                </a:tc>
                <a:tc>
                  <a:txBody>
                    <a:bodyPr/>
                    <a:lstStyle/>
                    <a:p>
                      <a:pPr indent="0" lvl="0" marL="0" marR="0" rtl="0" algn="ctr">
                        <a:spcBef>
                          <a:spcPts val="0"/>
                        </a:spcBef>
                        <a:spcAft>
                          <a:spcPts val="0"/>
                        </a:spcAft>
                        <a:buNone/>
                      </a:pPr>
                      <a:r>
                        <a:rPr b="1" lang="en-GB" sz="1100" u="none" cap="none" strike="noStrike">
                          <a:solidFill>
                            <a:srgbClr val="002060"/>
                          </a:solidFill>
                        </a:rPr>
                        <a:t>€1 348 000</a:t>
                      </a:r>
                      <a:endParaRPr b="1" sz="1100" u="none" cap="none" strike="noStrike">
                        <a:solidFill>
                          <a:srgbClr val="002060"/>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9FC3"/>
                    </a:solidFill>
                  </a:tcPr>
                </a:tc>
              </a:tr>
              <a:tr h="252000">
                <a:tc>
                  <a:txBody>
                    <a:bodyPr/>
                    <a:lstStyle/>
                    <a:p>
                      <a:pPr indent="0" lvl="0" marL="0" marR="0" rtl="0" algn="ctr">
                        <a:spcBef>
                          <a:spcPts val="0"/>
                        </a:spcBef>
                        <a:spcAft>
                          <a:spcPts val="0"/>
                        </a:spcAft>
                        <a:buNone/>
                      </a:pPr>
                      <a:r>
                        <a:rPr b="1" lang="en-GB" sz="1000" u="none" cap="none" strike="noStrike">
                          <a:solidFill>
                            <a:srgbClr val="002060"/>
                          </a:solidFill>
                          <a:latin typeface="Calibri"/>
                          <a:ea typeface="Calibri"/>
                          <a:cs typeface="Calibri"/>
                          <a:sym typeface="Calibri"/>
                        </a:rPr>
                        <a:t>INTERNATIONAL ACTIVITIES</a:t>
                      </a:r>
                      <a:endParaRPr b="1" sz="1000" u="none" cap="none" strike="noStrike">
                        <a:solidFill>
                          <a:srgbClr val="002060"/>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7712B"/>
                    </a:solidFill>
                  </a:tcPr>
                </a:tc>
                <a:tc>
                  <a:txBody>
                    <a:bodyPr/>
                    <a:lstStyle/>
                    <a:p>
                      <a:pPr indent="0" lvl="0" marL="0" marR="0" rtl="0" algn="ctr">
                        <a:spcBef>
                          <a:spcPts val="0"/>
                        </a:spcBef>
                        <a:spcAft>
                          <a:spcPts val="0"/>
                        </a:spcAft>
                        <a:buNone/>
                      </a:pPr>
                      <a:r>
                        <a:rPr b="1" lang="en-GB" sz="1100" u="none" cap="none" strike="noStrike">
                          <a:solidFill>
                            <a:srgbClr val="002060"/>
                          </a:solidFill>
                        </a:rPr>
                        <a:t>76</a:t>
                      </a:r>
                      <a:endParaRPr b="1" sz="1100" u="none" cap="none" strike="noStrike">
                        <a:solidFill>
                          <a:srgbClr val="002060"/>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9FC3"/>
                    </a:solidFill>
                  </a:tcPr>
                </a:tc>
                <a:tc>
                  <a:txBody>
                    <a:bodyPr/>
                    <a:lstStyle/>
                    <a:p>
                      <a:pPr indent="0" lvl="0" marL="0" marR="0" rtl="0" algn="ctr">
                        <a:spcBef>
                          <a:spcPts val="0"/>
                        </a:spcBef>
                        <a:spcAft>
                          <a:spcPts val="0"/>
                        </a:spcAft>
                        <a:buNone/>
                      </a:pPr>
                      <a:r>
                        <a:rPr b="1" lang="en-GB" sz="1100" u="none" cap="none" strike="noStrike">
                          <a:solidFill>
                            <a:srgbClr val="002060"/>
                          </a:solidFill>
                        </a:rPr>
                        <a:t>27</a:t>
                      </a:r>
                      <a:endParaRPr b="1" sz="1100" u="none" cap="none" strike="noStrike">
                        <a:solidFill>
                          <a:srgbClr val="002060"/>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9FC3"/>
                    </a:solidFill>
                  </a:tcPr>
                </a:tc>
                <a:tc>
                  <a:txBody>
                    <a:bodyPr/>
                    <a:lstStyle/>
                    <a:p>
                      <a:pPr indent="0" lvl="0" marL="0" marR="0" rtl="0" algn="ctr">
                        <a:spcBef>
                          <a:spcPts val="0"/>
                        </a:spcBef>
                        <a:spcAft>
                          <a:spcPts val="0"/>
                        </a:spcAft>
                        <a:buNone/>
                      </a:pPr>
                      <a:r>
                        <a:rPr b="1" lang="en-GB" sz="1100" u="none" cap="none" strike="noStrike">
                          <a:solidFill>
                            <a:srgbClr val="002060"/>
                          </a:solidFill>
                        </a:rPr>
                        <a:t>€446 000</a:t>
                      </a:r>
                      <a:endParaRPr b="1" sz="1100" u="none" cap="none" strike="noStrike">
                        <a:solidFill>
                          <a:srgbClr val="002060"/>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9FC3"/>
                    </a:solidFill>
                  </a:tcPr>
                </a:tc>
              </a:tr>
              <a:tr h="252000">
                <a:tc>
                  <a:txBody>
                    <a:bodyPr/>
                    <a:lstStyle/>
                    <a:p>
                      <a:pPr indent="0" lvl="0" marL="0" marR="0" rtl="0" algn="ctr">
                        <a:spcBef>
                          <a:spcPts val="0"/>
                        </a:spcBef>
                        <a:spcAft>
                          <a:spcPts val="0"/>
                        </a:spcAft>
                        <a:buNone/>
                      </a:pPr>
                      <a:r>
                        <a:rPr b="1" lang="en-GB" sz="1000" u="none" cap="none" strike="noStrike">
                          <a:solidFill>
                            <a:srgbClr val="002060"/>
                          </a:solidFill>
                          <a:latin typeface="Calibri"/>
                          <a:ea typeface="Calibri"/>
                          <a:cs typeface="Calibri"/>
                          <a:sym typeface="Calibri"/>
                        </a:rPr>
                        <a:t>PILOT ACTIVITIES</a:t>
                      </a:r>
                      <a:endParaRPr b="1" sz="1000" u="none" cap="none" strike="noStrike">
                        <a:solidFill>
                          <a:srgbClr val="002060"/>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7712B"/>
                    </a:solidFill>
                  </a:tcPr>
                </a:tc>
                <a:tc>
                  <a:txBody>
                    <a:bodyPr/>
                    <a:lstStyle/>
                    <a:p>
                      <a:pPr indent="0" lvl="0" marL="0" marR="0" rtl="0" algn="ctr">
                        <a:spcBef>
                          <a:spcPts val="0"/>
                        </a:spcBef>
                        <a:spcAft>
                          <a:spcPts val="0"/>
                        </a:spcAft>
                        <a:buNone/>
                      </a:pPr>
                      <a:r>
                        <a:rPr b="1" lang="en-GB" sz="1100" u="none" cap="none" strike="noStrike">
                          <a:solidFill>
                            <a:srgbClr val="002060"/>
                          </a:solidFill>
                        </a:rPr>
                        <a:t>136</a:t>
                      </a:r>
                      <a:endParaRPr b="1" sz="1100" u="none" cap="none" strike="noStrike">
                        <a:solidFill>
                          <a:srgbClr val="002060"/>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9FC3"/>
                    </a:solidFill>
                  </a:tcPr>
                </a:tc>
                <a:tc>
                  <a:txBody>
                    <a:bodyPr/>
                    <a:lstStyle/>
                    <a:p>
                      <a:pPr indent="0" lvl="0" marL="0" marR="0" rtl="0" algn="ctr">
                        <a:spcBef>
                          <a:spcPts val="0"/>
                        </a:spcBef>
                        <a:spcAft>
                          <a:spcPts val="0"/>
                        </a:spcAft>
                        <a:buNone/>
                      </a:pPr>
                      <a:r>
                        <a:rPr b="1" lang="en-GB" sz="1100" u="none" cap="none" strike="noStrike">
                          <a:solidFill>
                            <a:srgbClr val="002060"/>
                          </a:solidFill>
                        </a:rPr>
                        <a:t>48</a:t>
                      </a:r>
                      <a:endParaRPr b="1" sz="1100" u="none" cap="none" strike="noStrike">
                        <a:solidFill>
                          <a:srgbClr val="002060"/>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9FC3"/>
                    </a:solidFill>
                  </a:tcPr>
                </a:tc>
                <a:tc>
                  <a:txBody>
                    <a:bodyPr/>
                    <a:lstStyle/>
                    <a:p>
                      <a:pPr indent="0" lvl="0" marL="0" marR="0" rtl="0" algn="ctr">
                        <a:lnSpc>
                          <a:spcPct val="100000"/>
                        </a:lnSpc>
                        <a:spcBef>
                          <a:spcPts val="0"/>
                        </a:spcBef>
                        <a:spcAft>
                          <a:spcPts val="0"/>
                        </a:spcAft>
                        <a:buClr>
                          <a:srgbClr val="002060"/>
                        </a:buClr>
                        <a:buSzPts val="1100"/>
                        <a:buFont typeface="Calibri"/>
                        <a:buNone/>
                      </a:pPr>
                      <a:r>
                        <a:rPr b="1" lang="en-GB" sz="1100" u="none" cap="none" strike="noStrike">
                          <a:solidFill>
                            <a:srgbClr val="002060"/>
                          </a:solidFill>
                        </a:rPr>
                        <a:t>€416 500</a:t>
                      </a:r>
                      <a:endParaRPr b="1" sz="1100" u="none" cap="none" strike="noStrike">
                        <a:solidFill>
                          <a:srgbClr val="002060"/>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9FC3"/>
                    </a:solidFill>
                  </a:tcPr>
                </a:tc>
              </a:tr>
              <a:tr h="252000">
                <a:tc>
                  <a:txBody>
                    <a:bodyPr/>
                    <a:lstStyle/>
                    <a:p>
                      <a:pPr indent="0" lvl="0" marL="0" marR="0" rtl="0" algn="ctr">
                        <a:spcBef>
                          <a:spcPts val="0"/>
                        </a:spcBef>
                        <a:spcAft>
                          <a:spcPts val="0"/>
                        </a:spcAft>
                        <a:buNone/>
                      </a:pPr>
                      <a:r>
                        <a:rPr b="1" lang="en-GB" sz="1000" u="none" cap="none" strike="noStrike">
                          <a:solidFill>
                            <a:srgbClr val="002060"/>
                          </a:solidFill>
                          <a:latin typeface="Calibri"/>
                          <a:ea typeface="Calibri"/>
                          <a:cs typeface="Calibri"/>
                          <a:sym typeface="Calibri"/>
                        </a:rPr>
                        <a:t>STRUCTURAL GRANTS</a:t>
                      </a:r>
                      <a:endParaRPr b="1" sz="1000" u="none" cap="none" strike="noStrike">
                        <a:solidFill>
                          <a:srgbClr val="002060"/>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7712B"/>
                    </a:solidFill>
                  </a:tcPr>
                </a:tc>
                <a:tc>
                  <a:txBody>
                    <a:bodyPr/>
                    <a:lstStyle/>
                    <a:p>
                      <a:pPr indent="0" lvl="0" marL="0" marR="0" rtl="0" algn="ctr">
                        <a:spcBef>
                          <a:spcPts val="0"/>
                        </a:spcBef>
                        <a:spcAft>
                          <a:spcPts val="0"/>
                        </a:spcAft>
                        <a:buNone/>
                      </a:pPr>
                      <a:r>
                        <a:rPr b="1" lang="en-GB" sz="1100" u="none" cap="none" strike="noStrike">
                          <a:solidFill>
                            <a:srgbClr val="002060"/>
                          </a:solidFill>
                        </a:rPr>
                        <a:t>45</a:t>
                      </a:r>
                      <a:endParaRPr b="1" sz="1100" u="none" cap="none" strike="noStrike">
                        <a:solidFill>
                          <a:srgbClr val="002060"/>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9FC3"/>
                    </a:solidFill>
                  </a:tcPr>
                </a:tc>
                <a:tc>
                  <a:txBody>
                    <a:bodyPr/>
                    <a:lstStyle/>
                    <a:p>
                      <a:pPr indent="0" lvl="0" marL="0" marR="0" rtl="0" algn="ctr">
                        <a:spcBef>
                          <a:spcPts val="0"/>
                        </a:spcBef>
                        <a:spcAft>
                          <a:spcPts val="0"/>
                        </a:spcAft>
                        <a:buNone/>
                      </a:pPr>
                      <a:r>
                        <a:rPr b="1" lang="en-GB" sz="1100" u="none" cap="none" strike="noStrike">
                          <a:solidFill>
                            <a:srgbClr val="002060"/>
                          </a:solidFill>
                        </a:rPr>
                        <a:t>40</a:t>
                      </a:r>
                      <a:endParaRPr b="1" sz="1100" u="none" cap="none" strike="noStrike">
                        <a:solidFill>
                          <a:srgbClr val="002060"/>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9FC3"/>
                    </a:solidFill>
                  </a:tcPr>
                </a:tc>
                <a:tc>
                  <a:txBody>
                    <a:bodyPr/>
                    <a:lstStyle/>
                    <a:p>
                      <a:pPr indent="0" lvl="0" marL="0" marR="0" rtl="0" algn="ctr">
                        <a:lnSpc>
                          <a:spcPct val="100000"/>
                        </a:lnSpc>
                        <a:spcBef>
                          <a:spcPts val="0"/>
                        </a:spcBef>
                        <a:spcAft>
                          <a:spcPts val="0"/>
                        </a:spcAft>
                        <a:buClr>
                          <a:srgbClr val="002060"/>
                        </a:buClr>
                        <a:buSzPts val="1100"/>
                        <a:buFont typeface="Calibri"/>
                        <a:buNone/>
                      </a:pPr>
                      <a:r>
                        <a:rPr b="1" lang="en-GB" sz="1100" u="none" cap="none" strike="noStrike">
                          <a:solidFill>
                            <a:srgbClr val="002060"/>
                          </a:solidFill>
                        </a:rPr>
                        <a:t>€660 000</a:t>
                      </a:r>
                      <a:endParaRPr b="1" sz="1100" u="none" cap="none" strike="noStrike">
                        <a:solidFill>
                          <a:srgbClr val="002060"/>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9FC3"/>
                    </a:solidFill>
                  </a:tcPr>
                </a:tc>
              </a:tr>
              <a:tr h="252000">
                <a:tc>
                  <a:txBody>
                    <a:bodyPr/>
                    <a:lstStyle/>
                    <a:p>
                      <a:pPr indent="0" lvl="0" marL="0" marR="0" rtl="0" algn="ctr">
                        <a:spcBef>
                          <a:spcPts val="0"/>
                        </a:spcBef>
                        <a:spcAft>
                          <a:spcPts val="0"/>
                        </a:spcAft>
                        <a:buNone/>
                      </a:pPr>
                      <a:r>
                        <a:rPr b="1" lang="en-GB" sz="1200" u="none" cap="none" strike="noStrike">
                          <a:solidFill>
                            <a:srgbClr val="002060"/>
                          </a:solidFill>
                          <a:latin typeface="Calibri"/>
                          <a:ea typeface="Calibri"/>
                          <a:cs typeface="Calibri"/>
                          <a:sym typeface="Calibri"/>
                        </a:rPr>
                        <a:t>TOTAL</a:t>
                      </a:r>
                      <a:endParaRPr b="1" sz="1200" u="none" cap="none" strike="noStrike">
                        <a:solidFill>
                          <a:srgbClr val="002060"/>
                        </a:solidFill>
                        <a:latin typeface="Calibri"/>
                        <a:ea typeface="Calibri"/>
                        <a:cs typeface="Calibri"/>
                        <a:sym typeface="Calibri"/>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7712B"/>
                    </a:solidFill>
                  </a:tcPr>
                </a:tc>
                <a:tc>
                  <a:txBody>
                    <a:bodyPr/>
                    <a:lstStyle/>
                    <a:p>
                      <a:pPr indent="0" lvl="0" marL="0" marR="0" rtl="0" algn="ctr">
                        <a:spcBef>
                          <a:spcPts val="0"/>
                        </a:spcBef>
                        <a:spcAft>
                          <a:spcPts val="0"/>
                        </a:spcAft>
                        <a:buNone/>
                      </a:pPr>
                      <a:r>
                        <a:rPr b="1" lang="en-GB" sz="1000" u="none" cap="none" strike="noStrike">
                          <a:solidFill>
                            <a:srgbClr val="002060"/>
                          </a:solidFill>
                          <a:latin typeface="Arial Black"/>
                          <a:ea typeface="Arial Black"/>
                          <a:cs typeface="Arial Black"/>
                          <a:sym typeface="Arial Black"/>
                        </a:rPr>
                        <a:t>318</a:t>
                      </a:r>
                      <a:endParaRPr b="1" sz="1000" u="none" cap="none" strike="noStrike">
                        <a:solidFill>
                          <a:srgbClr val="002060"/>
                        </a:solidFill>
                        <a:latin typeface="Arial Black"/>
                        <a:ea typeface="Arial Black"/>
                        <a:cs typeface="Arial Black"/>
                        <a:sym typeface="Arial Black"/>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9FC3"/>
                    </a:solidFill>
                  </a:tcPr>
                </a:tc>
                <a:tc>
                  <a:txBody>
                    <a:bodyPr/>
                    <a:lstStyle/>
                    <a:p>
                      <a:pPr indent="0" lvl="0" marL="0" marR="0" rtl="0" algn="ctr">
                        <a:spcBef>
                          <a:spcPts val="0"/>
                        </a:spcBef>
                        <a:spcAft>
                          <a:spcPts val="0"/>
                        </a:spcAft>
                        <a:buNone/>
                      </a:pPr>
                      <a:r>
                        <a:rPr b="1" lang="en-GB" sz="1000" u="none" cap="none" strike="noStrike">
                          <a:solidFill>
                            <a:srgbClr val="002060"/>
                          </a:solidFill>
                          <a:latin typeface="Arial Black"/>
                          <a:ea typeface="Arial Black"/>
                          <a:cs typeface="Arial Black"/>
                          <a:sym typeface="Arial Black"/>
                        </a:rPr>
                        <a:t>150</a:t>
                      </a:r>
                      <a:endParaRPr b="1" sz="1000" u="none" cap="none" strike="noStrike">
                        <a:solidFill>
                          <a:srgbClr val="002060"/>
                        </a:solidFill>
                        <a:latin typeface="Arial Black"/>
                        <a:ea typeface="Arial Black"/>
                        <a:cs typeface="Arial Black"/>
                        <a:sym typeface="Arial Black"/>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9FC3"/>
                    </a:solidFill>
                  </a:tcPr>
                </a:tc>
                <a:tc>
                  <a:txBody>
                    <a:bodyPr/>
                    <a:lstStyle/>
                    <a:p>
                      <a:pPr indent="0" lvl="0" marL="0" marR="0" rtl="0" algn="ctr">
                        <a:lnSpc>
                          <a:spcPct val="100000"/>
                        </a:lnSpc>
                        <a:spcBef>
                          <a:spcPts val="0"/>
                        </a:spcBef>
                        <a:spcAft>
                          <a:spcPts val="0"/>
                        </a:spcAft>
                        <a:buClr>
                          <a:srgbClr val="002060"/>
                        </a:buClr>
                        <a:buSzPts val="1000"/>
                        <a:buFont typeface="Arial Black"/>
                        <a:buNone/>
                      </a:pPr>
                      <a:r>
                        <a:rPr b="1" lang="en-GB" sz="1000" u="none" cap="none" strike="noStrike">
                          <a:solidFill>
                            <a:srgbClr val="002060"/>
                          </a:solidFill>
                          <a:latin typeface="Arial Black"/>
                          <a:ea typeface="Arial Black"/>
                          <a:cs typeface="Arial Black"/>
                          <a:sym typeface="Arial Black"/>
                        </a:rPr>
                        <a:t>€2 870 500</a:t>
                      </a:r>
                      <a:endParaRPr b="1" sz="1000" u="none" cap="none" strike="noStrike">
                        <a:solidFill>
                          <a:srgbClr val="002060"/>
                        </a:solidFill>
                        <a:latin typeface="Arial Black"/>
                        <a:ea typeface="Arial Black"/>
                        <a:cs typeface="Arial Black"/>
                        <a:sym typeface="Arial Black"/>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19FC3"/>
                    </a:solidFill>
                  </a:tcPr>
                </a:tc>
              </a:tr>
            </a:tbl>
          </a:graphicData>
        </a:graphic>
      </p:graphicFrame>
      <p:sp>
        <p:nvSpPr>
          <p:cNvPr id="188" name="Google Shape;188;p17"/>
          <p:cNvSpPr/>
          <p:nvPr/>
        </p:nvSpPr>
        <p:spPr>
          <a:xfrm>
            <a:off x="1263826" y="1609766"/>
            <a:ext cx="144000" cy="144000"/>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89" name="Google Shape;189;p17"/>
          <p:cNvSpPr/>
          <p:nvPr/>
        </p:nvSpPr>
        <p:spPr>
          <a:xfrm>
            <a:off x="1263826" y="2013223"/>
            <a:ext cx="144000" cy="144000"/>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90" name="Google Shape;190;p17"/>
          <p:cNvSpPr/>
          <p:nvPr/>
        </p:nvSpPr>
        <p:spPr>
          <a:xfrm>
            <a:off x="1263826" y="2401854"/>
            <a:ext cx="144000" cy="144000"/>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91" name="Google Shape;191;p17"/>
          <p:cNvSpPr/>
          <p:nvPr/>
        </p:nvSpPr>
        <p:spPr>
          <a:xfrm>
            <a:off x="1263826" y="2799978"/>
            <a:ext cx="144000" cy="144000"/>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192" name="Google Shape;192;p17"/>
          <p:cNvSpPr/>
          <p:nvPr/>
        </p:nvSpPr>
        <p:spPr>
          <a:xfrm>
            <a:off x="1263826" y="3188593"/>
            <a:ext cx="144000" cy="144000"/>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grpSp>
        <p:nvGrpSpPr>
          <p:cNvPr id="193" name="Google Shape;193;p17"/>
          <p:cNvGrpSpPr/>
          <p:nvPr/>
        </p:nvGrpSpPr>
        <p:grpSpPr>
          <a:xfrm>
            <a:off x="7668344" y="6125661"/>
            <a:ext cx="1204629" cy="544860"/>
            <a:chOff x="1060636" y="2214389"/>
            <a:chExt cx="5959636" cy="2695575"/>
          </a:xfrm>
        </p:grpSpPr>
        <p:pic>
          <p:nvPicPr>
            <p:cNvPr id="194" name="Google Shape;194;p17"/>
            <p:cNvPicPr preferRelativeResize="0"/>
            <p:nvPr/>
          </p:nvPicPr>
          <p:blipFill rotWithShape="1">
            <a:blip r:embed="rId3">
              <a:alphaModFix/>
            </a:blip>
            <a:srcRect b="0" l="0" r="0" t="0"/>
            <a:stretch/>
          </p:blipFill>
          <p:spPr>
            <a:xfrm>
              <a:off x="1060636" y="2214389"/>
              <a:ext cx="3371850" cy="2695575"/>
            </a:xfrm>
            <a:prstGeom prst="rect">
              <a:avLst/>
            </a:prstGeom>
            <a:noFill/>
            <a:ln>
              <a:noFill/>
            </a:ln>
          </p:spPr>
        </p:pic>
        <p:pic>
          <p:nvPicPr>
            <p:cNvPr id="195" name="Google Shape;195;p17"/>
            <p:cNvPicPr preferRelativeResize="0"/>
            <p:nvPr/>
          </p:nvPicPr>
          <p:blipFill rotWithShape="1">
            <a:blip r:embed="rId4">
              <a:alphaModFix/>
            </a:blip>
            <a:srcRect b="0" l="0" r="0" t="0"/>
            <a:stretch/>
          </p:blipFill>
          <p:spPr>
            <a:xfrm>
              <a:off x="4572000" y="2375921"/>
              <a:ext cx="2448272" cy="233044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8"/>
          <p:cNvSpPr txBox="1"/>
          <p:nvPr/>
        </p:nvSpPr>
        <p:spPr>
          <a:xfrm>
            <a:off x="0" y="179348"/>
            <a:ext cx="9144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E3D8A"/>
                </a:solidFill>
                <a:latin typeface="Arial Black"/>
                <a:ea typeface="Arial Black"/>
                <a:cs typeface="Arial Black"/>
                <a:sym typeface="Arial Black"/>
              </a:rPr>
              <a:t>THE EYF SPIRIT</a:t>
            </a:r>
            <a:endParaRPr sz="1800">
              <a:solidFill>
                <a:srgbClr val="0E3D8A"/>
              </a:solidFill>
              <a:latin typeface="Arial Black"/>
              <a:ea typeface="Arial Black"/>
              <a:cs typeface="Arial Black"/>
              <a:sym typeface="Arial Black"/>
            </a:endParaRPr>
          </a:p>
        </p:txBody>
      </p:sp>
      <p:sp>
        <p:nvSpPr>
          <p:cNvPr id="202" name="Google Shape;202;p18"/>
          <p:cNvSpPr txBox="1"/>
          <p:nvPr/>
        </p:nvSpPr>
        <p:spPr>
          <a:xfrm>
            <a:off x="0" y="3492877"/>
            <a:ext cx="91440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19FC3"/>
                </a:solidFill>
                <a:latin typeface="Calibri"/>
                <a:ea typeface="Calibri"/>
                <a:cs typeface="Calibri"/>
                <a:sym typeface="Calibri"/>
              </a:rPr>
              <a:t>FOCUS ON </a:t>
            </a:r>
            <a:br>
              <a:rPr b="1" lang="en-GB" sz="1600">
                <a:solidFill>
                  <a:schemeClr val="lt1"/>
                </a:solidFill>
                <a:latin typeface="Arial Black"/>
                <a:ea typeface="Arial Black"/>
                <a:cs typeface="Arial Black"/>
                <a:sym typeface="Arial Black"/>
              </a:rPr>
            </a:br>
            <a:r>
              <a:rPr b="1" lang="en-GB" sz="2800">
                <a:solidFill>
                  <a:srgbClr val="0E3D8A"/>
                </a:solidFill>
                <a:latin typeface="Arial Black"/>
                <a:ea typeface="Arial Black"/>
                <a:cs typeface="Arial Black"/>
                <a:sym typeface="Arial Black"/>
              </a:rPr>
              <a:t>CONTENT &amp; METHODOLOGY</a:t>
            </a:r>
            <a:endParaRPr sz="1600">
              <a:solidFill>
                <a:srgbClr val="0E3D8A"/>
              </a:solidFill>
              <a:latin typeface="Arial Black"/>
              <a:ea typeface="Arial Black"/>
              <a:cs typeface="Arial Black"/>
              <a:sym typeface="Arial Black"/>
            </a:endParaRPr>
          </a:p>
        </p:txBody>
      </p:sp>
      <p:grpSp>
        <p:nvGrpSpPr>
          <p:cNvPr id="203" name="Google Shape;203;p18"/>
          <p:cNvGrpSpPr/>
          <p:nvPr/>
        </p:nvGrpSpPr>
        <p:grpSpPr>
          <a:xfrm>
            <a:off x="2771800" y="4293096"/>
            <a:ext cx="3384376" cy="2417919"/>
            <a:chOff x="2699792" y="4133878"/>
            <a:chExt cx="3384376" cy="2417919"/>
          </a:xfrm>
        </p:grpSpPr>
        <p:sp>
          <p:nvSpPr>
            <p:cNvPr id="204" name="Google Shape;204;p18"/>
            <p:cNvSpPr/>
            <p:nvPr/>
          </p:nvSpPr>
          <p:spPr>
            <a:xfrm>
              <a:off x="2699792" y="4133878"/>
              <a:ext cx="1944216" cy="1550620"/>
            </a:xfrm>
            <a:custGeom>
              <a:rect b="b" l="l" r="r" t="t"/>
              <a:pathLst>
                <a:path extrusionOk="0" h="1550620" w="1944216">
                  <a:moveTo>
                    <a:pt x="972108" y="0"/>
                  </a:moveTo>
                  <a:cubicBezTo>
                    <a:pt x="1508988" y="0"/>
                    <a:pt x="1944216" y="257913"/>
                    <a:pt x="1944216" y="576064"/>
                  </a:cubicBezTo>
                  <a:cubicBezTo>
                    <a:pt x="1944216" y="894215"/>
                    <a:pt x="1508988" y="1152128"/>
                    <a:pt x="972108" y="1152128"/>
                  </a:cubicBezTo>
                  <a:lnTo>
                    <a:pt x="944025" y="1150451"/>
                  </a:lnTo>
                  <a:cubicBezTo>
                    <a:pt x="919775" y="1232008"/>
                    <a:pt x="891995" y="1301521"/>
                    <a:pt x="861436" y="1345467"/>
                  </a:cubicBezTo>
                  <a:cubicBezTo>
                    <a:pt x="733420" y="1529566"/>
                    <a:pt x="318892" y="1553951"/>
                    <a:pt x="290850" y="1550293"/>
                  </a:cubicBezTo>
                  <a:cubicBezTo>
                    <a:pt x="262808" y="1546635"/>
                    <a:pt x="599307" y="1561265"/>
                    <a:pt x="693186" y="1323521"/>
                  </a:cubicBezTo>
                  <a:cubicBezTo>
                    <a:pt x="721960" y="1250653"/>
                    <a:pt x="738364" y="1189467"/>
                    <a:pt x="748526" y="1135335"/>
                  </a:cubicBezTo>
                  <a:cubicBezTo>
                    <a:pt x="319318" y="1076894"/>
                    <a:pt x="0" y="848577"/>
                    <a:pt x="0" y="576064"/>
                  </a:cubicBezTo>
                  <a:cubicBezTo>
                    <a:pt x="0" y="257913"/>
                    <a:pt x="435228" y="0"/>
                    <a:pt x="972108" y="0"/>
                  </a:cubicBezTo>
                  <a:close/>
                </a:path>
              </a:pathLst>
            </a:custGeom>
            <a:solidFill>
              <a:schemeClr val="lt1"/>
            </a:solidFill>
            <a:ln cap="flat" cmpd="sng" w="25400">
              <a:solidFill>
                <a:srgbClr val="119FC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8"/>
            <p:cNvSpPr/>
            <p:nvPr/>
          </p:nvSpPr>
          <p:spPr>
            <a:xfrm flipH="1">
              <a:off x="4139952" y="5001177"/>
              <a:ext cx="1944216" cy="1550620"/>
            </a:xfrm>
            <a:custGeom>
              <a:rect b="b" l="l" r="r" t="t"/>
              <a:pathLst>
                <a:path extrusionOk="0" h="1550620" w="1944216">
                  <a:moveTo>
                    <a:pt x="972108" y="0"/>
                  </a:moveTo>
                  <a:cubicBezTo>
                    <a:pt x="1508988" y="0"/>
                    <a:pt x="1944216" y="257913"/>
                    <a:pt x="1944216" y="576064"/>
                  </a:cubicBezTo>
                  <a:cubicBezTo>
                    <a:pt x="1944216" y="894215"/>
                    <a:pt x="1508988" y="1152128"/>
                    <a:pt x="972108" y="1152128"/>
                  </a:cubicBezTo>
                  <a:lnTo>
                    <a:pt x="944025" y="1150451"/>
                  </a:lnTo>
                  <a:cubicBezTo>
                    <a:pt x="919775" y="1232008"/>
                    <a:pt x="891995" y="1301521"/>
                    <a:pt x="861436" y="1345467"/>
                  </a:cubicBezTo>
                  <a:cubicBezTo>
                    <a:pt x="733420" y="1529566"/>
                    <a:pt x="318892" y="1553951"/>
                    <a:pt x="290850" y="1550293"/>
                  </a:cubicBezTo>
                  <a:cubicBezTo>
                    <a:pt x="262808" y="1546635"/>
                    <a:pt x="599307" y="1561265"/>
                    <a:pt x="693186" y="1323521"/>
                  </a:cubicBezTo>
                  <a:cubicBezTo>
                    <a:pt x="721960" y="1250653"/>
                    <a:pt x="738364" y="1189467"/>
                    <a:pt x="748526" y="1135335"/>
                  </a:cubicBezTo>
                  <a:cubicBezTo>
                    <a:pt x="319318" y="1076894"/>
                    <a:pt x="0" y="848577"/>
                    <a:pt x="0" y="576064"/>
                  </a:cubicBezTo>
                  <a:cubicBezTo>
                    <a:pt x="0" y="257913"/>
                    <a:pt x="435228" y="0"/>
                    <a:pt x="972108" y="0"/>
                  </a:cubicBezTo>
                  <a:close/>
                </a:path>
              </a:pathLst>
            </a:custGeom>
            <a:solidFill>
              <a:schemeClr val="lt1"/>
            </a:solidFill>
            <a:ln cap="flat" cmpd="sng" w="25400">
              <a:solidFill>
                <a:srgbClr val="119FC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6" name="Google Shape;206;p18"/>
          <p:cNvSpPr txBox="1"/>
          <p:nvPr/>
        </p:nvSpPr>
        <p:spPr>
          <a:xfrm>
            <a:off x="0" y="1196752"/>
            <a:ext cx="91440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0E3D8A"/>
                </a:solidFill>
                <a:latin typeface="Arial Black"/>
                <a:ea typeface="Arial Black"/>
                <a:cs typeface="Arial Black"/>
                <a:sym typeface="Arial Black"/>
              </a:rPr>
              <a:t>SUPPORT</a:t>
            </a:r>
            <a:br>
              <a:rPr b="1" lang="en-GB" sz="1800">
                <a:solidFill>
                  <a:schemeClr val="lt1"/>
                </a:solidFill>
                <a:latin typeface="Arial Black"/>
                <a:ea typeface="Arial Black"/>
                <a:cs typeface="Arial Black"/>
                <a:sym typeface="Arial Black"/>
              </a:rPr>
            </a:br>
            <a:r>
              <a:rPr b="1" lang="en-GB" sz="2000">
                <a:solidFill>
                  <a:srgbClr val="119FC3"/>
                </a:solidFill>
                <a:latin typeface="Calibri"/>
                <a:ea typeface="Calibri"/>
                <a:cs typeface="Calibri"/>
                <a:sym typeface="Calibri"/>
              </a:rPr>
              <a:t>YOUTH NGOS</a:t>
            </a:r>
            <a:endParaRPr/>
          </a:p>
        </p:txBody>
      </p:sp>
      <p:sp>
        <p:nvSpPr>
          <p:cNvPr id="207" name="Google Shape;207;p18"/>
          <p:cNvSpPr/>
          <p:nvPr/>
        </p:nvSpPr>
        <p:spPr>
          <a:xfrm>
            <a:off x="0" y="2340749"/>
            <a:ext cx="914400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800">
                <a:solidFill>
                  <a:srgbClr val="0E3D8A"/>
                </a:solidFill>
                <a:latin typeface="Arial Black"/>
                <a:ea typeface="Arial Black"/>
                <a:cs typeface="Arial Black"/>
                <a:sym typeface="Arial Black"/>
              </a:rPr>
              <a:t>PARTNERSHIP</a:t>
            </a:r>
            <a:br>
              <a:rPr b="1" lang="en-GB" sz="1800">
                <a:solidFill>
                  <a:schemeClr val="lt1"/>
                </a:solidFill>
                <a:latin typeface="Arial Black"/>
                <a:ea typeface="Arial Black"/>
                <a:cs typeface="Arial Black"/>
                <a:sym typeface="Arial Black"/>
              </a:rPr>
            </a:br>
            <a:r>
              <a:rPr b="1" lang="en-GB" sz="2000">
                <a:solidFill>
                  <a:srgbClr val="119FC3"/>
                </a:solidFill>
                <a:latin typeface="Calibri"/>
                <a:ea typeface="Calibri"/>
                <a:cs typeface="Calibri"/>
                <a:sym typeface="Calibri"/>
              </a:rPr>
              <a:t>NOT JUST A DONOR</a:t>
            </a:r>
            <a:endParaRPr/>
          </a:p>
        </p:txBody>
      </p:sp>
      <p:sp>
        <p:nvSpPr>
          <p:cNvPr id="208" name="Google Shape;208;p18"/>
          <p:cNvSpPr txBox="1"/>
          <p:nvPr/>
        </p:nvSpPr>
        <p:spPr>
          <a:xfrm>
            <a:off x="2771800" y="4756090"/>
            <a:ext cx="194421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27712B"/>
                </a:solidFill>
                <a:latin typeface="Arial Black"/>
                <a:ea typeface="Arial Black"/>
                <a:cs typeface="Arial Black"/>
                <a:sym typeface="Arial Black"/>
              </a:rPr>
              <a:t>TWO-WAY</a:t>
            </a:r>
            <a:endParaRPr sz="1400">
              <a:solidFill>
                <a:srgbClr val="27712B"/>
              </a:solidFill>
              <a:latin typeface="Arial Black"/>
              <a:ea typeface="Arial Black"/>
              <a:cs typeface="Arial Black"/>
              <a:sym typeface="Arial Black"/>
            </a:endParaRPr>
          </a:p>
        </p:txBody>
      </p:sp>
      <p:sp>
        <p:nvSpPr>
          <p:cNvPr id="209" name="Google Shape;209;p18"/>
          <p:cNvSpPr txBox="1"/>
          <p:nvPr/>
        </p:nvSpPr>
        <p:spPr>
          <a:xfrm>
            <a:off x="4211960" y="5589240"/>
            <a:ext cx="194421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27712B"/>
                </a:solidFill>
                <a:latin typeface="Arial Black"/>
                <a:ea typeface="Arial Black"/>
                <a:cs typeface="Arial Black"/>
                <a:sym typeface="Arial Black"/>
              </a:rPr>
              <a:t>COMMUNICATION</a:t>
            </a:r>
            <a:endParaRPr sz="1400">
              <a:solidFill>
                <a:srgbClr val="27712B"/>
              </a:solidFill>
              <a:latin typeface="Arial Black"/>
              <a:ea typeface="Arial Black"/>
              <a:cs typeface="Arial Black"/>
              <a:sym typeface="Arial Black"/>
            </a:endParaRPr>
          </a:p>
        </p:txBody>
      </p:sp>
      <p:cxnSp>
        <p:nvCxnSpPr>
          <p:cNvPr id="210" name="Google Shape;210;p18"/>
          <p:cNvCxnSpPr/>
          <p:nvPr/>
        </p:nvCxnSpPr>
        <p:spPr>
          <a:xfrm>
            <a:off x="2195736" y="2140987"/>
            <a:ext cx="4752528" cy="0"/>
          </a:xfrm>
          <a:prstGeom prst="straightConnector1">
            <a:avLst/>
          </a:prstGeom>
          <a:noFill/>
          <a:ln cap="flat" cmpd="sng" w="28575">
            <a:solidFill>
              <a:schemeClr val="lt1"/>
            </a:solidFill>
            <a:prstDash val="dash"/>
            <a:round/>
            <a:headEnd len="sm" w="sm" type="none"/>
            <a:tailEnd len="sm" w="sm" type="none"/>
          </a:ln>
        </p:spPr>
      </p:cxnSp>
      <p:cxnSp>
        <p:nvCxnSpPr>
          <p:cNvPr id="211" name="Google Shape;211;p18"/>
          <p:cNvCxnSpPr/>
          <p:nvPr/>
        </p:nvCxnSpPr>
        <p:spPr>
          <a:xfrm>
            <a:off x="2195736" y="3293115"/>
            <a:ext cx="4752528" cy="0"/>
          </a:xfrm>
          <a:prstGeom prst="straightConnector1">
            <a:avLst/>
          </a:prstGeom>
          <a:noFill/>
          <a:ln cap="flat" cmpd="sng" w="28575">
            <a:solidFill>
              <a:schemeClr val="lt1"/>
            </a:solidFill>
            <a:prstDash val="dash"/>
            <a:round/>
            <a:headEnd len="sm" w="sm" type="none"/>
            <a:tailEnd len="sm" w="sm" type="none"/>
          </a:ln>
        </p:spPr>
      </p:cxnSp>
      <p:grpSp>
        <p:nvGrpSpPr>
          <p:cNvPr id="212" name="Google Shape;212;p18"/>
          <p:cNvGrpSpPr/>
          <p:nvPr/>
        </p:nvGrpSpPr>
        <p:grpSpPr>
          <a:xfrm>
            <a:off x="7668344" y="6125661"/>
            <a:ext cx="1204629" cy="544860"/>
            <a:chOff x="1060636" y="2214389"/>
            <a:chExt cx="5959636" cy="2695575"/>
          </a:xfrm>
        </p:grpSpPr>
        <p:pic>
          <p:nvPicPr>
            <p:cNvPr id="213" name="Google Shape;213;p18"/>
            <p:cNvPicPr preferRelativeResize="0"/>
            <p:nvPr/>
          </p:nvPicPr>
          <p:blipFill rotWithShape="1">
            <a:blip r:embed="rId3">
              <a:alphaModFix/>
            </a:blip>
            <a:srcRect b="0" l="0" r="0" t="0"/>
            <a:stretch/>
          </p:blipFill>
          <p:spPr>
            <a:xfrm>
              <a:off x="1060636" y="2214389"/>
              <a:ext cx="3371850" cy="2695575"/>
            </a:xfrm>
            <a:prstGeom prst="rect">
              <a:avLst/>
            </a:prstGeom>
            <a:noFill/>
            <a:ln>
              <a:noFill/>
            </a:ln>
          </p:spPr>
        </p:pic>
        <p:pic>
          <p:nvPicPr>
            <p:cNvPr id="214" name="Google Shape;214;p18"/>
            <p:cNvPicPr preferRelativeResize="0"/>
            <p:nvPr/>
          </p:nvPicPr>
          <p:blipFill rotWithShape="1">
            <a:blip r:embed="rId4">
              <a:alphaModFix/>
            </a:blip>
            <a:srcRect b="0" l="0" r="0" t="0"/>
            <a:stretch/>
          </p:blipFill>
          <p:spPr>
            <a:xfrm>
              <a:off x="4572000" y="2375921"/>
              <a:ext cx="2448272" cy="233044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9"/>
          <p:cNvSpPr/>
          <p:nvPr/>
        </p:nvSpPr>
        <p:spPr>
          <a:xfrm rot="3248958">
            <a:off x="3349615" y="2279972"/>
            <a:ext cx="2434710" cy="2314932"/>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21" name="Google Shape;221;p19"/>
          <p:cNvSpPr txBox="1"/>
          <p:nvPr/>
        </p:nvSpPr>
        <p:spPr>
          <a:xfrm>
            <a:off x="0" y="179348"/>
            <a:ext cx="914400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0E3D8A"/>
                </a:solidFill>
                <a:latin typeface="Arial Black"/>
                <a:ea typeface="Arial Black"/>
                <a:cs typeface="Arial Black"/>
                <a:sym typeface="Arial Black"/>
              </a:rPr>
              <a:t>WHAT THE EYF SUPPORTS</a:t>
            </a:r>
            <a:endParaRPr sz="1600">
              <a:solidFill>
                <a:srgbClr val="0E3D8A"/>
              </a:solidFill>
              <a:latin typeface="Arial Black"/>
              <a:ea typeface="Arial Black"/>
              <a:cs typeface="Arial Black"/>
              <a:sym typeface="Arial Black"/>
            </a:endParaRPr>
          </a:p>
        </p:txBody>
      </p:sp>
      <p:sp>
        <p:nvSpPr>
          <p:cNvPr id="222" name="Google Shape;222;p19"/>
          <p:cNvSpPr txBox="1"/>
          <p:nvPr/>
        </p:nvSpPr>
        <p:spPr>
          <a:xfrm>
            <a:off x="3387319" y="2917393"/>
            <a:ext cx="233357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600">
                <a:solidFill>
                  <a:srgbClr val="002060"/>
                </a:solidFill>
                <a:latin typeface="Calibri"/>
                <a:ea typeface="Calibri"/>
                <a:cs typeface="Calibri"/>
                <a:sym typeface="Calibri"/>
              </a:rPr>
              <a:t>YOUTH </a:t>
            </a:r>
            <a:r>
              <a:rPr b="1" lang="en-GB" sz="2400">
                <a:solidFill>
                  <a:srgbClr val="002060"/>
                </a:solidFill>
                <a:latin typeface="Calibri"/>
                <a:ea typeface="Calibri"/>
                <a:cs typeface="Calibri"/>
                <a:sym typeface="Calibri"/>
              </a:rPr>
              <a:t>PROJECTS</a:t>
            </a:r>
            <a:endParaRPr sz="2400">
              <a:solidFill>
                <a:srgbClr val="002060"/>
              </a:solidFill>
              <a:latin typeface="Calibri"/>
              <a:ea typeface="Calibri"/>
              <a:cs typeface="Calibri"/>
              <a:sym typeface="Calibri"/>
            </a:endParaRPr>
          </a:p>
        </p:txBody>
      </p:sp>
      <p:sp>
        <p:nvSpPr>
          <p:cNvPr id="223" name="Google Shape;223;p19"/>
          <p:cNvSpPr/>
          <p:nvPr/>
        </p:nvSpPr>
        <p:spPr>
          <a:xfrm>
            <a:off x="2145620" y="1806037"/>
            <a:ext cx="1666144" cy="1584176"/>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24" name="Google Shape;224;p19"/>
          <p:cNvSpPr/>
          <p:nvPr/>
        </p:nvSpPr>
        <p:spPr>
          <a:xfrm>
            <a:off x="2523951" y="2121071"/>
            <a:ext cx="909480"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400">
                <a:solidFill>
                  <a:srgbClr val="002060"/>
                </a:solidFill>
                <a:latin typeface="Calibri"/>
                <a:ea typeface="Calibri"/>
                <a:cs typeface="Calibri"/>
                <a:sym typeface="Calibri"/>
              </a:rPr>
              <a:t>BY, WITH </a:t>
            </a:r>
            <a:endParaRPr/>
          </a:p>
          <a:p>
            <a:pPr indent="0" lvl="0" marL="0" marR="0" rtl="0" algn="ctr">
              <a:spcBef>
                <a:spcPts val="0"/>
              </a:spcBef>
              <a:spcAft>
                <a:spcPts val="0"/>
              </a:spcAft>
              <a:buNone/>
            </a:pPr>
            <a:r>
              <a:rPr lang="en-GB" sz="1400">
                <a:solidFill>
                  <a:srgbClr val="002060"/>
                </a:solidFill>
                <a:latin typeface="Calibri"/>
                <a:ea typeface="Calibri"/>
                <a:cs typeface="Calibri"/>
                <a:sym typeface="Calibri"/>
              </a:rPr>
              <a:t>AND FOR </a:t>
            </a:r>
            <a:endParaRPr/>
          </a:p>
          <a:p>
            <a:pPr indent="0" lvl="0" marL="0" marR="0" rtl="0" algn="ctr">
              <a:spcBef>
                <a:spcPts val="0"/>
              </a:spcBef>
              <a:spcAft>
                <a:spcPts val="0"/>
              </a:spcAft>
              <a:buNone/>
            </a:pPr>
            <a:r>
              <a:rPr lang="en-GB" sz="1400">
                <a:solidFill>
                  <a:srgbClr val="002060"/>
                </a:solidFill>
                <a:latin typeface="Calibri"/>
                <a:ea typeface="Calibri"/>
                <a:cs typeface="Calibri"/>
                <a:sym typeface="Calibri"/>
              </a:rPr>
              <a:t>YOUNG </a:t>
            </a:r>
            <a:endParaRPr/>
          </a:p>
          <a:p>
            <a:pPr indent="0" lvl="0" marL="0" marR="0" rtl="0" algn="ctr">
              <a:spcBef>
                <a:spcPts val="0"/>
              </a:spcBef>
              <a:spcAft>
                <a:spcPts val="0"/>
              </a:spcAft>
              <a:buNone/>
            </a:pPr>
            <a:r>
              <a:rPr lang="en-GB" sz="1400">
                <a:solidFill>
                  <a:srgbClr val="002060"/>
                </a:solidFill>
                <a:latin typeface="Calibri"/>
                <a:ea typeface="Calibri"/>
                <a:cs typeface="Calibri"/>
                <a:sym typeface="Calibri"/>
              </a:rPr>
              <a:t>PEOPLE</a:t>
            </a:r>
            <a:endParaRPr sz="1400">
              <a:solidFill>
                <a:srgbClr val="002060"/>
              </a:solidFill>
              <a:latin typeface="Calibri"/>
              <a:ea typeface="Calibri"/>
              <a:cs typeface="Calibri"/>
              <a:sym typeface="Calibri"/>
            </a:endParaRPr>
          </a:p>
        </p:txBody>
      </p:sp>
      <p:sp>
        <p:nvSpPr>
          <p:cNvPr id="225" name="Google Shape;225;p19"/>
          <p:cNvSpPr/>
          <p:nvPr/>
        </p:nvSpPr>
        <p:spPr>
          <a:xfrm rot="-8464680">
            <a:off x="5354755" y="1854936"/>
            <a:ext cx="1666144" cy="1584176"/>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9"/>
          <p:cNvSpPr/>
          <p:nvPr/>
        </p:nvSpPr>
        <p:spPr>
          <a:xfrm>
            <a:off x="5562925" y="2464842"/>
            <a:ext cx="128298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400">
                <a:solidFill>
                  <a:srgbClr val="002060"/>
                </a:solidFill>
                <a:latin typeface="Calibri"/>
                <a:ea typeface="Calibri"/>
                <a:cs typeface="Calibri"/>
                <a:sym typeface="Calibri"/>
              </a:rPr>
              <a:t>NON-FORMAL </a:t>
            </a:r>
            <a:endParaRPr/>
          </a:p>
          <a:p>
            <a:pPr indent="0" lvl="0" marL="0" marR="0" rtl="0" algn="ctr">
              <a:spcBef>
                <a:spcPts val="0"/>
              </a:spcBef>
              <a:spcAft>
                <a:spcPts val="0"/>
              </a:spcAft>
              <a:buNone/>
            </a:pPr>
            <a:r>
              <a:rPr lang="en-GB" sz="1400">
                <a:solidFill>
                  <a:srgbClr val="002060"/>
                </a:solidFill>
                <a:latin typeface="Calibri"/>
                <a:ea typeface="Calibri"/>
                <a:cs typeface="Calibri"/>
                <a:sym typeface="Calibri"/>
              </a:rPr>
              <a:t>EDUCATION</a:t>
            </a:r>
            <a:endParaRPr sz="1400">
              <a:solidFill>
                <a:srgbClr val="002060"/>
              </a:solidFill>
              <a:latin typeface="Calibri"/>
              <a:ea typeface="Calibri"/>
              <a:cs typeface="Calibri"/>
              <a:sym typeface="Calibri"/>
            </a:endParaRPr>
          </a:p>
        </p:txBody>
      </p:sp>
      <p:sp>
        <p:nvSpPr>
          <p:cNvPr id="227" name="Google Shape;227;p19"/>
          <p:cNvSpPr/>
          <p:nvPr/>
        </p:nvSpPr>
        <p:spPr>
          <a:xfrm rot="-9622062">
            <a:off x="2644423" y="3916544"/>
            <a:ext cx="1666144" cy="1584176"/>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28" name="Google Shape;228;p19"/>
          <p:cNvSpPr/>
          <p:nvPr/>
        </p:nvSpPr>
        <p:spPr>
          <a:xfrm>
            <a:off x="2946684" y="4339302"/>
            <a:ext cx="1082989" cy="738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400">
                <a:solidFill>
                  <a:srgbClr val="002060"/>
                </a:solidFill>
                <a:latin typeface="Calibri"/>
                <a:ea typeface="Calibri"/>
                <a:cs typeface="Calibri"/>
                <a:sym typeface="Calibri"/>
              </a:rPr>
              <a:t>COE YOUTH </a:t>
            </a:r>
            <a:endParaRPr/>
          </a:p>
          <a:p>
            <a:pPr indent="0" lvl="0" marL="0" marR="0" rtl="0" algn="ctr">
              <a:spcBef>
                <a:spcPts val="0"/>
              </a:spcBef>
              <a:spcAft>
                <a:spcPts val="0"/>
              </a:spcAft>
              <a:buNone/>
            </a:pPr>
            <a:r>
              <a:rPr lang="en-GB" sz="1400">
                <a:solidFill>
                  <a:srgbClr val="002060"/>
                </a:solidFill>
                <a:latin typeface="Calibri"/>
                <a:ea typeface="Calibri"/>
                <a:cs typeface="Calibri"/>
                <a:sym typeface="Calibri"/>
              </a:rPr>
              <a:t>SECTOR</a:t>
            </a:r>
            <a:endParaRPr/>
          </a:p>
          <a:p>
            <a:pPr indent="0" lvl="0" marL="0" marR="0" rtl="0" algn="ctr">
              <a:spcBef>
                <a:spcPts val="0"/>
              </a:spcBef>
              <a:spcAft>
                <a:spcPts val="0"/>
              </a:spcAft>
              <a:buNone/>
            </a:pPr>
            <a:r>
              <a:rPr lang="en-GB" sz="1400">
                <a:solidFill>
                  <a:srgbClr val="002060"/>
                </a:solidFill>
                <a:latin typeface="Calibri"/>
                <a:ea typeface="Calibri"/>
                <a:cs typeface="Calibri"/>
                <a:sym typeface="Calibri"/>
              </a:rPr>
              <a:t>PRIORITIES </a:t>
            </a:r>
            <a:endParaRPr/>
          </a:p>
        </p:txBody>
      </p:sp>
      <p:sp>
        <p:nvSpPr>
          <p:cNvPr id="229" name="Google Shape;229;p19"/>
          <p:cNvSpPr/>
          <p:nvPr/>
        </p:nvSpPr>
        <p:spPr>
          <a:xfrm rot="8072855">
            <a:off x="4862801" y="3818505"/>
            <a:ext cx="1666144" cy="1584176"/>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30" name="Google Shape;230;p19"/>
          <p:cNvSpPr/>
          <p:nvPr/>
        </p:nvSpPr>
        <p:spPr>
          <a:xfrm>
            <a:off x="5148946" y="4253326"/>
            <a:ext cx="1142877"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400">
                <a:solidFill>
                  <a:srgbClr val="002060"/>
                </a:solidFill>
                <a:latin typeface="Calibri"/>
                <a:ea typeface="Calibri"/>
                <a:cs typeface="Calibri"/>
                <a:sym typeface="Calibri"/>
              </a:rPr>
              <a:t>GENDER </a:t>
            </a:r>
            <a:endParaRPr/>
          </a:p>
          <a:p>
            <a:pPr indent="0" lvl="0" marL="0" marR="0" rtl="0" algn="ctr">
              <a:spcBef>
                <a:spcPts val="0"/>
              </a:spcBef>
              <a:spcAft>
                <a:spcPts val="0"/>
              </a:spcAft>
              <a:buNone/>
            </a:pPr>
            <a:r>
              <a:rPr lang="en-GB" sz="1400">
                <a:solidFill>
                  <a:srgbClr val="002060"/>
                </a:solidFill>
                <a:latin typeface="Calibri"/>
                <a:ea typeface="Calibri"/>
                <a:cs typeface="Calibri"/>
                <a:sym typeface="Calibri"/>
              </a:rPr>
              <a:t>PERSPECTIVE</a:t>
            </a:r>
            <a:endParaRPr/>
          </a:p>
        </p:txBody>
      </p:sp>
      <p:cxnSp>
        <p:nvCxnSpPr>
          <p:cNvPr id="231" name="Google Shape;231;p19"/>
          <p:cNvCxnSpPr/>
          <p:nvPr/>
        </p:nvCxnSpPr>
        <p:spPr>
          <a:xfrm rot="10800000">
            <a:off x="2946684" y="-171400"/>
            <a:ext cx="0" cy="2160240"/>
          </a:xfrm>
          <a:prstGeom prst="straightConnector1">
            <a:avLst/>
          </a:prstGeom>
          <a:noFill/>
          <a:ln cap="flat" cmpd="sng" w="9525">
            <a:solidFill>
              <a:schemeClr val="lt1"/>
            </a:solidFill>
            <a:prstDash val="solid"/>
            <a:round/>
            <a:headEnd len="med" w="med" type="oval"/>
            <a:tailEnd len="med" w="med" type="oval"/>
          </a:ln>
        </p:spPr>
      </p:cxnSp>
      <p:cxnSp>
        <p:nvCxnSpPr>
          <p:cNvPr id="232" name="Google Shape;232;p19"/>
          <p:cNvCxnSpPr/>
          <p:nvPr/>
        </p:nvCxnSpPr>
        <p:spPr>
          <a:xfrm>
            <a:off x="5695873" y="5077966"/>
            <a:ext cx="0" cy="2023442"/>
          </a:xfrm>
          <a:prstGeom prst="straightConnector1">
            <a:avLst/>
          </a:prstGeom>
          <a:noFill/>
          <a:ln cap="flat" cmpd="sng" w="9525">
            <a:solidFill>
              <a:schemeClr val="lt1"/>
            </a:solidFill>
            <a:prstDash val="solid"/>
            <a:round/>
            <a:headEnd len="med" w="med" type="oval"/>
            <a:tailEnd len="med" w="med" type="oval"/>
          </a:ln>
        </p:spPr>
      </p:cxnSp>
      <p:cxnSp>
        <p:nvCxnSpPr>
          <p:cNvPr id="233" name="Google Shape;233;p19"/>
          <p:cNvCxnSpPr/>
          <p:nvPr/>
        </p:nvCxnSpPr>
        <p:spPr>
          <a:xfrm>
            <a:off x="3477495" y="5301208"/>
            <a:ext cx="0" cy="2023442"/>
          </a:xfrm>
          <a:prstGeom prst="straightConnector1">
            <a:avLst/>
          </a:prstGeom>
          <a:noFill/>
          <a:ln cap="flat" cmpd="sng" w="9525">
            <a:solidFill>
              <a:schemeClr val="lt1"/>
            </a:solidFill>
            <a:prstDash val="solid"/>
            <a:round/>
            <a:headEnd len="med" w="med" type="oval"/>
            <a:tailEnd len="med" w="med" type="oval"/>
          </a:ln>
        </p:spPr>
      </p:cxnSp>
      <p:cxnSp>
        <p:nvCxnSpPr>
          <p:cNvPr id="234" name="Google Shape;234;p19"/>
          <p:cNvCxnSpPr/>
          <p:nvPr/>
        </p:nvCxnSpPr>
        <p:spPr>
          <a:xfrm rot="10800000">
            <a:off x="6181761" y="-243408"/>
            <a:ext cx="0" cy="2582996"/>
          </a:xfrm>
          <a:prstGeom prst="straightConnector1">
            <a:avLst/>
          </a:prstGeom>
          <a:noFill/>
          <a:ln cap="flat" cmpd="sng" w="9525">
            <a:solidFill>
              <a:schemeClr val="lt1"/>
            </a:solidFill>
            <a:prstDash val="solid"/>
            <a:round/>
            <a:headEnd len="med" w="med" type="oval"/>
            <a:tailEnd len="med" w="med" type="oval"/>
          </a:ln>
        </p:spPr>
      </p:cxnSp>
      <p:grpSp>
        <p:nvGrpSpPr>
          <p:cNvPr id="235" name="Google Shape;235;p19"/>
          <p:cNvGrpSpPr/>
          <p:nvPr/>
        </p:nvGrpSpPr>
        <p:grpSpPr>
          <a:xfrm>
            <a:off x="7668344" y="6125661"/>
            <a:ext cx="1204629" cy="544860"/>
            <a:chOff x="1060636" y="2214389"/>
            <a:chExt cx="5959636" cy="2695575"/>
          </a:xfrm>
        </p:grpSpPr>
        <p:pic>
          <p:nvPicPr>
            <p:cNvPr id="236" name="Google Shape;236;p19"/>
            <p:cNvPicPr preferRelativeResize="0"/>
            <p:nvPr/>
          </p:nvPicPr>
          <p:blipFill rotWithShape="1">
            <a:blip r:embed="rId3">
              <a:alphaModFix/>
            </a:blip>
            <a:srcRect b="0" l="0" r="0" t="0"/>
            <a:stretch/>
          </p:blipFill>
          <p:spPr>
            <a:xfrm>
              <a:off x="1060636" y="2214389"/>
              <a:ext cx="3371850" cy="2695575"/>
            </a:xfrm>
            <a:prstGeom prst="rect">
              <a:avLst/>
            </a:prstGeom>
            <a:noFill/>
            <a:ln>
              <a:noFill/>
            </a:ln>
          </p:spPr>
        </p:pic>
        <p:pic>
          <p:nvPicPr>
            <p:cNvPr id="237" name="Google Shape;237;p19"/>
            <p:cNvPicPr preferRelativeResize="0"/>
            <p:nvPr/>
          </p:nvPicPr>
          <p:blipFill rotWithShape="1">
            <a:blip r:embed="rId4">
              <a:alphaModFix/>
            </a:blip>
            <a:srcRect b="0" l="0" r="0" t="0"/>
            <a:stretch/>
          </p:blipFill>
          <p:spPr>
            <a:xfrm>
              <a:off x="4572000" y="2375921"/>
              <a:ext cx="2448272" cy="233044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0"/>
          <p:cNvSpPr txBox="1"/>
          <p:nvPr/>
        </p:nvSpPr>
        <p:spPr>
          <a:xfrm>
            <a:off x="0" y="179348"/>
            <a:ext cx="9144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E3D8A"/>
                </a:solidFill>
                <a:latin typeface="Arial Black"/>
                <a:ea typeface="Arial Black"/>
                <a:cs typeface="Arial Black"/>
                <a:sym typeface="Arial Black"/>
              </a:rPr>
              <a:t>WHO THE EYF SUPPORTS</a:t>
            </a:r>
            <a:endParaRPr sz="1800">
              <a:solidFill>
                <a:srgbClr val="0E3D8A"/>
              </a:solidFill>
              <a:latin typeface="Arial Black"/>
              <a:ea typeface="Arial Black"/>
              <a:cs typeface="Arial Black"/>
              <a:sym typeface="Arial Black"/>
            </a:endParaRPr>
          </a:p>
        </p:txBody>
      </p:sp>
      <p:sp>
        <p:nvSpPr>
          <p:cNvPr id="244" name="Google Shape;244;p20"/>
          <p:cNvSpPr txBox="1"/>
          <p:nvPr/>
        </p:nvSpPr>
        <p:spPr>
          <a:xfrm>
            <a:off x="1763688" y="1571040"/>
            <a:ext cx="6768752" cy="1785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0E3D8A"/>
                </a:solidFill>
                <a:latin typeface="Calibri"/>
                <a:ea typeface="Calibri"/>
                <a:cs typeface="Calibri"/>
                <a:sym typeface="Calibri"/>
              </a:rPr>
              <a:t>Non-profit, non-governmental </a:t>
            </a:r>
            <a:r>
              <a:rPr b="1" lang="en-GB" sz="1600">
                <a:solidFill>
                  <a:srgbClr val="0E3D8A"/>
                </a:solidFill>
                <a:latin typeface="Calibri"/>
                <a:ea typeface="Calibri"/>
                <a:cs typeface="Calibri"/>
                <a:sym typeface="Calibri"/>
              </a:rPr>
              <a:t>Youth Organisations</a:t>
            </a:r>
            <a:r>
              <a:rPr lang="en-GB" sz="1600">
                <a:solidFill>
                  <a:srgbClr val="0E3D8A"/>
                </a:solidFill>
                <a:latin typeface="Calibri"/>
                <a:ea typeface="Calibri"/>
                <a:cs typeface="Calibri"/>
                <a:sym typeface="Calibri"/>
              </a:rPr>
              <a:t>;</a:t>
            </a:r>
            <a:endParaRPr/>
          </a:p>
          <a:p>
            <a:pPr indent="0" lvl="0" marL="0" marR="0" rtl="0" algn="l">
              <a:spcBef>
                <a:spcPts val="1200"/>
              </a:spcBef>
              <a:spcAft>
                <a:spcPts val="0"/>
              </a:spcAft>
              <a:buNone/>
            </a:pPr>
            <a:r>
              <a:rPr lang="en-GB" sz="1600">
                <a:solidFill>
                  <a:srgbClr val="0E3D8A"/>
                </a:solidFill>
                <a:latin typeface="Calibri"/>
                <a:ea typeface="Calibri"/>
                <a:cs typeface="Calibri"/>
                <a:sym typeface="Calibri"/>
              </a:rPr>
              <a:t>Own </a:t>
            </a:r>
            <a:r>
              <a:rPr b="1" lang="en-GB" sz="1600">
                <a:solidFill>
                  <a:srgbClr val="0E3D8A"/>
                </a:solidFill>
                <a:latin typeface="Calibri"/>
                <a:ea typeface="Calibri"/>
                <a:cs typeface="Calibri"/>
                <a:sym typeface="Calibri"/>
              </a:rPr>
              <a:t>statutes</a:t>
            </a:r>
            <a:r>
              <a:rPr lang="en-GB" sz="1600">
                <a:solidFill>
                  <a:srgbClr val="0E3D8A"/>
                </a:solidFill>
                <a:latin typeface="Calibri"/>
                <a:ea typeface="Calibri"/>
                <a:cs typeface="Calibri"/>
                <a:sym typeface="Calibri"/>
              </a:rPr>
              <a:t> and own </a:t>
            </a:r>
            <a:r>
              <a:rPr b="1" lang="en-GB" sz="1600">
                <a:solidFill>
                  <a:srgbClr val="0E3D8A"/>
                </a:solidFill>
                <a:latin typeface="Calibri"/>
                <a:ea typeface="Calibri"/>
                <a:cs typeface="Calibri"/>
                <a:sym typeface="Calibri"/>
              </a:rPr>
              <a:t>bank account</a:t>
            </a:r>
            <a:r>
              <a:rPr lang="en-GB" sz="1600">
                <a:solidFill>
                  <a:srgbClr val="0E3D8A"/>
                </a:solidFill>
                <a:latin typeface="Calibri"/>
                <a:ea typeface="Calibri"/>
                <a:cs typeface="Calibri"/>
                <a:sym typeface="Calibri"/>
              </a:rPr>
              <a:t>; </a:t>
            </a:r>
            <a:endParaRPr/>
          </a:p>
          <a:p>
            <a:pPr indent="0" lvl="0" marL="0" marR="0" rtl="0" algn="l">
              <a:spcBef>
                <a:spcPts val="1200"/>
              </a:spcBef>
              <a:spcAft>
                <a:spcPts val="0"/>
              </a:spcAft>
              <a:buNone/>
            </a:pPr>
            <a:r>
              <a:rPr b="1" lang="en-GB" sz="1600">
                <a:solidFill>
                  <a:srgbClr val="0E3D8A"/>
                </a:solidFill>
                <a:latin typeface="Calibri"/>
                <a:ea typeface="Calibri"/>
                <a:cs typeface="Calibri"/>
                <a:sym typeface="Calibri"/>
              </a:rPr>
              <a:t>Youth-led</a:t>
            </a:r>
            <a:r>
              <a:rPr lang="en-GB" sz="1600">
                <a:solidFill>
                  <a:srgbClr val="0E3D8A"/>
                </a:solidFill>
                <a:latin typeface="Calibri"/>
                <a:ea typeface="Calibri"/>
                <a:cs typeface="Calibri"/>
                <a:sym typeface="Calibri"/>
              </a:rPr>
              <a:t> structures;</a:t>
            </a:r>
            <a:endParaRPr/>
          </a:p>
          <a:p>
            <a:pPr indent="0" lvl="0" marL="0" marR="0" rtl="0" algn="l">
              <a:spcBef>
                <a:spcPts val="1200"/>
              </a:spcBef>
              <a:spcAft>
                <a:spcPts val="0"/>
              </a:spcAft>
              <a:buNone/>
            </a:pPr>
            <a:r>
              <a:rPr lang="en-GB" sz="1600">
                <a:solidFill>
                  <a:srgbClr val="0E3D8A"/>
                </a:solidFill>
                <a:latin typeface="Calibri"/>
                <a:ea typeface="Calibri"/>
                <a:cs typeface="Calibri"/>
                <a:sym typeface="Calibri"/>
              </a:rPr>
              <a:t>Values of the </a:t>
            </a:r>
            <a:r>
              <a:rPr b="1" lang="en-GB" sz="1600">
                <a:solidFill>
                  <a:srgbClr val="0E3D8A"/>
                </a:solidFill>
                <a:latin typeface="Calibri"/>
                <a:ea typeface="Calibri"/>
                <a:cs typeface="Calibri"/>
                <a:sym typeface="Calibri"/>
              </a:rPr>
              <a:t>Council of Europe</a:t>
            </a:r>
            <a:endParaRPr/>
          </a:p>
          <a:p>
            <a:pPr indent="0" lvl="0" marL="0" marR="0" rtl="0" algn="l">
              <a:spcBef>
                <a:spcPts val="0"/>
              </a:spcBef>
              <a:spcAft>
                <a:spcPts val="0"/>
              </a:spcAft>
              <a:buNone/>
            </a:pPr>
            <a:r>
              <a:t/>
            </a:r>
            <a:endParaRPr sz="1600">
              <a:solidFill>
                <a:srgbClr val="0E3D8A"/>
              </a:solidFill>
              <a:latin typeface="Calibri"/>
              <a:ea typeface="Calibri"/>
              <a:cs typeface="Calibri"/>
              <a:sym typeface="Calibri"/>
            </a:endParaRPr>
          </a:p>
        </p:txBody>
      </p:sp>
      <p:sp>
        <p:nvSpPr>
          <p:cNvPr id="245" name="Google Shape;245;p20"/>
          <p:cNvSpPr/>
          <p:nvPr/>
        </p:nvSpPr>
        <p:spPr>
          <a:xfrm>
            <a:off x="1878305" y="5069352"/>
            <a:ext cx="459676" cy="1095951"/>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20"/>
          <p:cNvSpPr/>
          <p:nvPr/>
        </p:nvSpPr>
        <p:spPr>
          <a:xfrm>
            <a:off x="1526501" y="4460670"/>
            <a:ext cx="1091264" cy="1037578"/>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47" name="Google Shape;247;p20"/>
          <p:cNvSpPr/>
          <p:nvPr/>
        </p:nvSpPr>
        <p:spPr>
          <a:xfrm>
            <a:off x="3689402" y="4652691"/>
            <a:ext cx="634437" cy="1512613"/>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20"/>
          <p:cNvSpPr/>
          <p:nvPr/>
        </p:nvSpPr>
        <p:spPr>
          <a:xfrm>
            <a:off x="3203848" y="3812598"/>
            <a:ext cx="1506145" cy="1432048"/>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49" name="Google Shape;249;p20"/>
          <p:cNvSpPr/>
          <p:nvPr/>
        </p:nvSpPr>
        <p:spPr>
          <a:xfrm>
            <a:off x="5700471" y="3995787"/>
            <a:ext cx="909964" cy="2169517"/>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20"/>
          <p:cNvSpPr/>
          <p:nvPr/>
        </p:nvSpPr>
        <p:spPr>
          <a:xfrm>
            <a:off x="5004048" y="2790855"/>
            <a:ext cx="2160240" cy="2053964"/>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51" name="Google Shape;251;p20"/>
          <p:cNvSpPr/>
          <p:nvPr/>
        </p:nvSpPr>
        <p:spPr>
          <a:xfrm>
            <a:off x="1619672" y="1675364"/>
            <a:ext cx="144000" cy="144000"/>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52" name="Google Shape;252;p20"/>
          <p:cNvSpPr/>
          <p:nvPr/>
        </p:nvSpPr>
        <p:spPr>
          <a:xfrm>
            <a:off x="1619672" y="2079898"/>
            <a:ext cx="144000" cy="144000"/>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53" name="Google Shape;253;p20"/>
          <p:cNvSpPr/>
          <p:nvPr/>
        </p:nvSpPr>
        <p:spPr>
          <a:xfrm>
            <a:off x="1619672" y="2464337"/>
            <a:ext cx="144000" cy="144000"/>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54" name="Google Shape;254;p20"/>
          <p:cNvSpPr/>
          <p:nvPr/>
        </p:nvSpPr>
        <p:spPr>
          <a:xfrm>
            <a:off x="1619672" y="2869737"/>
            <a:ext cx="144000" cy="144000"/>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119FC3"/>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55" name="Google Shape;255;p20"/>
          <p:cNvSpPr/>
          <p:nvPr/>
        </p:nvSpPr>
        <p:spPr>
          <a:xfrm>
            <a:off x="1475656" y="6229099"/>
            <a:ext cx="1192955"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2"/>
                </a:solidFill>
                <a:latin typeface="Arial Black"/>
                <a:ea typeface="Arial Black"/>
                <a:cs typeface="Arial Black"/>
                <a:sym typeface="Arial Black"/>
              </a:rPr>
              <a:t>LOCAL NGOs</a:t>
            </a:r>
            <a:endParaRPr sz="1100">
              <a:solidFill>
                <a:schemeClr val="dk2"/>
              </a:solidFill>
              <a:latin typeface="Calibri"/>
              <a:ea typeface="Calibri"/>
              <a:cs typeface="Calibri"/>
              <a:sym typeface="Calibri"/>
            </a:endParaRPr>
          </a:p>
        </p:txBody>
      </p:sp>
      <p:sp>
        <p:nvSpPr>
          <p:cNvPr id="256" name="Google Shape;256;p20"/>
          <p:cNvSpPr/>
          <p:nvPr/>
        </p:nvSpPr>
        <p:spPr>
          <a:xfrm>
            <a:off x="3275856" y="6229099"/>
            <a:ext cx="1489510"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2"/>
                </a:solidFill>
                <a:latin typeface="Arial Black"/>
                <a:ea typeface="Arial Black"/>
                <a:cs typeface="Arial Black"/>
                <a:sym typeface="Arial Black"/>
              </a:rPr>
              <a:t>NATIONAL NGOs</a:t>
            </a:r>
            <a:endParaRPr sz="1100">
              <a:solidFill>
                <a:schemeClr val="dk2"/>
              </a:solidFill>
              <a:latin typeface="Calibri"/>
              <a:ea typeface="Calibri"/>
              <a:cs typeface="Calibri"/>
              <a:sym typeface="Calibri"/>
            </a:endParaRPr>
          </a:p>
        </p:txBody>
      </p:sp>
      <p:sp>
        <p:nvSpPr>
          <p:cNvPr id="257" name="Google Shape;257;p20"/>
          <p:cNvSpPr/>
          <p:nvPr/>
        </p:nvSpPr>
        <p:spPr>
          <a:xfrm>
            <a:off x="5189067" y="6229099"/>
            <a:ext cx="1975221"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2"/>
                </a:solidFill>
                <a:latin typeface="Arial Black"/>
                <a:ea typeface="Arial Black"/>
                <a:cs typeface="Arial Black"/>
                <a:sym typeface="Arial Black"/>
              </a:rPr>
              <a:t>INTERNATIONAL NGOs</a:t>
            </a:r>
            <a:endParaRPr sz="1100">
              <a:solidFill>
                <a:schemeClr val="dk2"/>
              </a:solidFill>
              <a:latin typeface="Calibri"/>
              <a:ea typeface="Calibri"/>
              <a:cs typeface="Calibri"/>
              <a:sym typeface="Calibri"/>
            </a:endParaRPr>
          </a:p>
        </p:txBody>
      </p:sp>
      <p:grpSp>
        <p:nvGrpSpPr>
          <p:cNvPr id="258" name="Google Shape;258;p20"/>
          <p:cNvGrpSpPr/>
          <p:nvPr/>
        </p:nvGrpSpPr>
        <p:grpSpPr>
          <a:xfrm>
            <a:off x="7668344" y="6125661"/>
            <a:ext cx="1204629" cy="544860"/>
            <a:chOff x="1060636" y="2214389"/>
            <a:chExt cx="5959636" cy="2695575"/>
          </a:xfrm>
        </p:grpSpPr>
        <p:pic>
          <p:nvPicPr>
            <p:cNvPr id="259" name="Google Shape;259;p20"/>
            <p:cNvPicPr preferRelativeResize="0"/>
            <p:nvPr/>
          </p:nvPicPr>
          <p:blipFill rotWithShape="1">
            <a:blip r:embed="rId3">
              <a:alphaModFix/>
            </a:blip>
            <a:srcRect b="0" l="0" r="0" t="0"/>
            <a:stretch/>
          </p:blipFill>
          <p:spPr>
            <a:xfrm>
              <a:off x="1060636" y="2214389"/>
              <a:ext cx="3371850" cy="2695575"/>
            </a:xfrm>
            <a:prstGeom prst="rect">
              <a:avLst/>
            </a:prstGeom>
            <a:noFill/>
            <a:ln>
              <a:noFill/>
            </a:ln>
          </p:spPr>
        </p:pic>
        <p:pic>
          <p:nvPicPr>
            <p:cNvPr id="260" name="Google Shape;260;p20"/>
            <p:cNvPicPr preferRelativeResize="0"/>
            <p:nvPr/>
          </p:nvPicPr>
          <p:blipFill rotWithShape="1">
            <a:blip r:embed="rId4">
              <a:alphaModFix/>
            </a:blip>
            <a:srcRect b="0" l="0" r="0" t="0"/>
            <a:stretch/>
          </p:blipFill>
          <p:spPr>
            <a:xfrm>
              <a:off x="4572000" y="2375921"/>
              <a:ext cx="2448272" cy="233044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1"/>
          <p:cNvSpPr/>
          <p:nvPr/>
        </p:nvSpPr>
        <p:spPr>
          <a:xfrm>
            <a:off x="1878305" y="5069352"/>
            <a:ext cx="459676" cy="1095951"/>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21"/>
          <p:cNvSpPr/>
          <p:nvPr/>
        </p:nvSpPr>
        <p:spPr>
          <a:xfrm>
            <a:off x="1526501" y="4460670"/>
            <a:ext cx="1091264" cy="1037578"/>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68" name="Google Shape;268;p21"/>
          <p:cNvSpPr/>
          <p:nvPr/>
        </p:nvSpPr>
        <p:spPr>
          <a:xfrm>
            <a:off x="3689402" y="4652691"/>
            <a:ext cx="634437" cy="1512613"/>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1"/>
          <p:cNvSpPr/>
          <p:nvPr/>
        </p:nvSpPr>
        <p:spPr>
          <a:xfrm>
            <a:off x="3203848" y="3812598"/>
            <a:ext cx="1506145" cy="1432048"/>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70" name="Google Shape;270;p21"/>
          <p:cNvSpPr/>
          <p:nvPr/>
        </p:nvSpPr>
        <p:spPr>
          <a:xfrm>
            <a:off x="5700471" y="3995787"/>
            <a:ext cx="909964" cy="2169517"/>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1"/>
          <p:cNvSpPr/>
          <p:nvPr/>
        </p:nvSpPr>
        <p:spPr>
          <a:xfrm>
            <a:off x="5004048" y="2790855"/>
            <a:ext cx="2160240" cy="2053964"/>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272" name="Google Shape;272;p21"/>
          <p:cNvSpPr/>
          <p:nvPr/>
        </p:nvSpPr>
        <p:spPr>
          <a:xfrm>
            <a:off x="1475656" y="6229099"/>
            <a:ext cx="1192955"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2"/>
                </a:solidFill>
                <a:latin typeface="Arial Black"/>
                <a:ea typeface="Arial Black"/>
                <a:cs typeface="Arial Black"/>
                <a:sym typeface="Arial Black"/>
              </a:rPr>
              <a:t>LOCAL NGOs</a:t>
            </a:r>
            <a:endParaRPr sz="1100">
              <a:solidFill>
                <a:schemeClr val="dk2"/>
              </a:solidFill>
              <a:latin typeface="Calibri"/>
              <a:ea typeface="Calibri"/>
              <a:cs typeface="Calibri"/>
              <a:sym typeface="Calibri"/>
            </a:endParaRPr>
          </a:p>
        </p:txBody>
      </p:sp>
      <p:sp>
        <p:nvSpPr>
          <p:cNvPr id="273" name="Google Shape;273;p21"/>
          <p:cNvSpPr/>
          <p:nvPr/>
        </p:nvSpPr>
        <p:spPr>
          <a:xfrm>
            <a:off x="3275856" y="6229099"/>
            <a:ext cx="1489510"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2"/>
                </a:solidFill>
                <a:latin typeface="Arial Black"/>
                <a:ea typeface="Arial Black"/>
                <a:cs typeface="Arial Black"/>
                <a:sym typeface="Arial Black"/>
              </a:rPr>
              <a:t>NATIONAL NGOs</a:t>
            </a:r>
            <a:endParaRPr sz="1100">
              <a:solidFill>
                <a:schemeClr val="dk2"/>
              </a:solidFill>
              <a:latin typeface="Calibri"/>
              <a:ea typeface="Calibri"/>
              <a:cs typeface="Calibri"/>
              <a:sym typeface="Calibri"/>
            </a:endParaRPr>
          </a:p>
        </p:txBody>
      </p:sp>
      <p:sp>
        <p:nvSpPr>
          <p:cNvPr id="274" name="Google Shape;274;p21"/>
          <p:cNvSpPr/>
          <p:nvPr/>
        </p:nvSpPr>
        <p:spPr>
          <a:xfrm>
            <a:off x="5189067" y="6229099"/>
            <a:ext cx="1975221" cy="2616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100">
                <a:solidFill>
                  <a:schemeClr val="dk2"/>
                </a:solidFill>
                <a:latin typeface="Arial Black"/>
                <a:ea typeface="Arial Black"/>
                <a:cs typeface="Arial Black"/>
                <a:sym typeface="Arial Black"/>
              </a:rPr>
              <a:t>INTERNATIONAL NGOs</a:t>
            </a:r>
            <a:endParaRPr sz="1100">
              <a:solidFill>
                <a:schemeClr val="dk2"/>
              </a:solidFill>
              <a:latin typeface="Calibri"/>
              <a:ea typeface="Calibri"/>
              <a:cs typeface="Calibri"/>
              <a:sym typeface="Calibri"/>
            </a:endParaRPr>
          </a:p>
        </p:txBody>
      </p:sp>
      <p:grpSp>
        <p:nvGrpSpPr>
          <p:cNvPr id="275" name="Google Shape;275;p21"/>
          <p:cNvGrpSpPr/>
          <p:nvPr/>
        </p:nvGrpSpPr>
        <p:grpSpPr>
          <a:xfrm>
            <a:off x="3352647" y="-238559"/>
            <a:ext cx="3645842" cy="4097239"/>
            <a:chOff x="-2954263" y="5485319"/>
            <a:chExt cx="2313919" cy="2600408"/>
          </a:xfrm>
        </p:grpSpPr>
        <p:grpSp>
          <p:nvGrpSpPr>
            <p:cNvPr id="276" name="Google Shape;276;p21"/>
            <p:cNvGrpSpPr/>
            <p:nvPr/>
          </p:nvGrpSpPr>
          <p:grpSpPr>
            <a:xfrm>
              <a:off x="-2615397" y="5824185"/>
              <a:ext cx="1636188" cy="1636188"/>
              <a:chOff x="-3076798" y="5371605"/>
              <a:chExt cx="1636188" cy="1636188"/>
            </a:xfrm>
          </p:grpSpPr>
          <p:cxnSp>
            <p:nvCxnSpPr>
              <p:cNvPr id="277" name="Google Shape;277;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278" name="Google Shape;278;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279" name="Google Shape;279;p21"/>
            <p:cNvGrpSpPr/>
            <p:nvPr/>
          </p:nvGrpSpPr>
          <p:grpSpPr>
            <a:xfrm rot="-2700000">
              <a:off x="-2615397" y="5824185"/>
              <a:ext cx="1636188" cy="1636188"/>
              <a:chOff x="-3076798" y="5371605"/>
              <a:chExt cx="1636188" cy="1636188"/>
            </a:xfrm>
          </p:grpSpPr>
          <p:cxnSp>
            <p:nvCxnSpPr>
              <p:cNvPr id="280" name="Google Shape;280;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281" name="Google Shape;281;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282" name="Google Shape;282;p21"/>
            <p:cNvGrpSpPr/>
            <p:nvPr/>
          </p:nvGrpSpPr>
          <p:grpSpPr>
            <a:xfrm rot="-1800000">
              <a:off x="-2615398" y="5824185"/>
              <a:ext cx="1636188" cy="1636188"/>
              <a:chOff x="-3076798" y="5371605"/>
              <a:chExt cx="1636188" cy="1636188"/>
            </a:xfrm>
          </p:grpSpPr>
          <p:cxnSp>
            <p:nvCxnSpPr>
              <p:cNvPr id="283" name="Google Shape;283;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284" name="Google Shape;284;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285" name="Google Shape;285;p21"/>
            <p:cNvGrpSpPr/>
            <p:nvPr/>
          </p:nvGrpSpPr>
          <p:grpSpPr>
            <a:xfrm rot="-900000">
              <a:off x="-2556248" y="5816398"/>
              <a:ext cx="1636188" cy="2093254"/>
              <a:chOff x="-3076798" y="5371605"/>
              <a:chExt cx="1636188" cy="2093254"/>
            </a:xfrm>
          </p:grpSpPr>
          <p:cxnSp>
            <p:nvCxnSpPr>
              <p:cNvPr id="286" name="Google Shape;286;p21"/>
              <p:cNvCxnSpPr/>
              <p:nvPr/>
            </p:nvCxnSpPr>
            <p:spPr>
              <a:xfrm rot="900000">
                <a:off x="-2529536" y="5407684"/>
                <a:ext cx="544881" cy="2021096"/>
              </a:xfrm>
              <a:prstGeom prst="straightConnector1">
                <a:avLst/>
              </a:prstGeom>
              <a:noFill/>
              <a:ln cap="flat" cmpd="sng" w="12700">
                <a:solidFill>
                  <a:schemeClr val="lt1"/>
                </a:solidFill>
                <a:prstDash val="solid"/>
                <a:round/>
                <a:headEnd len="sm" w="sm" type="none"/>
                <a:tailEnd len="med" w="med" type="oval"/>
              </a:ln>
            </p:spPr>
          </p:cxnSp>
          <p:cxnSp>
            <p:nvCxnSpPr>
              <p:cNvPr id="287" name="Google Shape;287;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288" name="Google Shape;288;p21"/>
            <p:cNvGrpSpPr/>
            <p:nvPr/>
          </p:nvGrpSpPr>
          <p:grpSpPr>
            <a:xfrm rot="-3600000">
              <a:off x="-2615398" y="5824186"/>
              <a:ext cx="1636188" cy="1636188"/>
              <a:chOff x="-3076798" y="5371605"/>
              <a:chExt cx="1636188" cy="1636188"/>
            </a:xfrm>
          </p:grpSpPr>
          <p:cxnSp>
            <p:nvCxnSpPr>
              <p:cNvPr id="289" name="Google Shape;289;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290" name="Google Shape;290;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291" name="Google Shape;291;p21"/>
            <p:cNvGrpSpPr/>
            <p:nvPr/>
          </p:nvGrpSpPr>
          <p:grpSpPr>
            <a:xfrm rot="-4500000">
              <a:off x="-2615398" y="5824185"/>
              <a:ext cx="1636188" cy="1636188"/>
              <a:chOff x="-3076798" y="5371605"/>
              <a:chExt cx="1636188" cy="1636188"/>
            </a:xfrm>
          </p:grpSpPr>
          <p:cxnSp>
            <p:nvCxnSpPr>
              <p:cNvPr id="292" name="Google Shape;292;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293" name="Google Shape;293;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sp>
          <p:nvSpPr>
            <p:cNvPr id="294" name="Google Shape;294;p21"/>
            <p:cNvSpPr/>
            <p:nvPr/>
          </p:nvSpPr>
          <p:spPr>
            <a:xfrm>
              <a:off x="-2336874" y="6102709"/>
              <a:ext cx="1079142" cy="1079142"/>
            </a:xfrm>
            <a:prstGeom prst="ellipse">
              <a:avLst/>
            </a:prstGeom>
            <a:solidFill>
              <a:schemeClr val="lt1"/>
            </a:solidFill>
            <a:ln cap="flat" cmpd="sng" w="12700">
              <a:solidFill>
                <a:srgbClr val="119FC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95" name="Google Shape;295;p21"/>
          <p:cNvGrpSpPr/>
          <p:nvPr/>
        </p:nvGrpSpPr>
        <p:grpSpPr>
          <a:xfrm>
            <a:off x="5193173" y="-314955"/>
            <a:ext cx="4917670" cy="4917673"/>
            <a:chOff x="-3560893" y="5282283"/>
            <a:chExt cx="3121114" cy="3121114"/>
          </a:xfrm>
        </p:grpSpPr>
        <p:grpSp>
          <p:nvGrpSpPr>
            <p:cNvPr id="296" name="Google Shape;296;p21"/>
            <p:cNvGrpSpPr/>
            <p:nvPr/>
          </p:nvGrpSpPr>
          <p:grpSpPr>
            <a:xfrm>
              <a:off x="-2615397" y="5824183"/>
              <a:ext cx="1636188" cy="1636187"/>
              <a:chOff x="-3076798" y="5371605"/>
              <a:chExt cx="1636188" cy="1636188"/>
            </a:xfrm>
          </p:grpSpPr>
          <p:cxnSp>
            <p:nvCxnSpPr>
              <p:cNvPr id="297" name="Google Shape;297;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298" name="Google Shape;298;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299" name="Google Shape;299;p21"/>
            <p:cNvGrpSpPr/>
            <p:nvPr/>
          </p:nvGrpSpPr>
          <p:grpSpPr>
            <a:xfrm rot="-2700000">
              <a:off x="-3103817" y="5739360"/>
              <a:ext cx="2206962" cy="2206960"/>
              <a:chOff x="-3647571" y="5084472"/>
              <a:chExt cx="2206962" cy="2206962"/>
            </a:xfrm>
          </p:grpSpPr>
          <p:cxnSp>
            <p:nvCxnSpPr>
              <p:cNvPr id="300" name="Google Shape;300;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301" name="Google Shape;301;p21"/>
              <p:cNvCxnSpPr/>
              <p:nvPr/>
            </p:nvCxnSpPr>
            <p:spPr>
              <a:xfrm flipH="1" rot="2700000">
                <a:off x="-3325604" y="5408909"/>
                <a:ext cx="1563027" cy="1558088"/>
              </a:xfrm>
              <a:prstGeom prst="straightConnector1">
                <a:avLst/>
              </a:prstGeom>
              <a:noFill/>
              <a:ln cap="flat" cmpd="sng" w="12700">
                <a:solidFill>
                  <a:schemeClr val="lt1"/>
                </a:solidFill>
                <a:prstDash val="solid"/>
                <a:round/>
                <a:headEnd len="sm" w="sm" type="none"/>
                <a:tailEnd len="med" w="med" type="oval"/>
              </a:ln>
            </p:spPr>
          </p:cxnSp>
        </p:grpSp>
        <p:grpSp>
          <p:nvGrpSpPr>
            <p:cNvPr id="302" name="Google Shape;302;p21"/>
            <p:cNvGrpSpPr/>
            <p:nvPr/>
          </p:nvGrpSpPr>
          <p:grpSpPr>
            <a:xfrm rot="-1800000">
              <a:off x="-2615397" y="5824184"/>
              <a:ext cx="1636188" cy="1636187"/>
              <a:chOff x="-3076798" y="5371605"/>
              <a:chExt cx="1636188" cy="1636188"/>
            </a:xfrm>
          </p:grpSpPr>
          <p:cxnSp>
            <p:nvCxnSpPr>
              <p:cNvPr id="303" name="Google Shape;303;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304" name="Google Shape;304;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305" name="Google Shape;305;p21"/>
            <p:cNvGrpSpPr/>
            <p:nvPr/>
          </p:nvGrpSpPr>
          <p:grpSpPr>
            <a:xfrm rot="-900000">
              <a:off x="-2615397" y="5824185"/>
              <a:ext cx="1636188" cy="1636188"/>
              <a:chOff x="-3076798" y="5371605"/>
              <a:chExt cx="1636188" cy="1636188"/>
            </a:xfrm>
          </p:grpSpPr>
          <p:cxnSp>
            <p:nvCxnSpPr>
              <p:cNvPr id="306" name="Google Shape;306;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307" name="Google Shape;307;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308" name="Google Shape;308;p21"/>
            <p:cNvGrpSpPr/>
            <p:nvPr/>
          </p:nvGrpSpPr>
          <p:grpSpPr>
            <a:xfrm rot="-3600000">
              <a:off x="-2615397" y="5824187"/>
              <a:ext cx="1636188" cy="1636188"/>
              <a:chOff x="-3076798" y="5371605"/>
              <a:chExt cx="1636188" cy="1636188"/>
            </a:xfrm>
          </p:grpSpPr>
          <p:cxnSp>
            <p:nvCxnSpPr>
              <p:cNvPr id="309" name="Google Shape;309;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310" name="Google Shape;310;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311" name="Google Shape;311;p21"/>
            <p:cNvGrpSpPr/>
            <p:nvPr/>
          </p:nvGrpSpPr>
          <p:grpSpPr>
            <a:xfrm rot="-4500000">
              <a:off x="-2615397" y="5824186"/>
              <a:ext cx="1636188" cy="1636188"/>
              <a:chOff x="-3076798" y="5371605"/>
              <a:chExt cx="1636188" cy="1636188"/>
            </a:xfrm>
          </p:grpSpPr>
          <p:cxnSp>
            <p:nvCxnSpPr>
              <p:cNvPr id="312" name="Google Shape;312;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313" name="Google Shape;313;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sp>
          <p:nvSpPr>
            <p:cNvPr id="314" name="Google Shape;314;p21"/>
            <p:cNvSpPr/>
            <p:nvPr/>
          </p:nvSpPr>
          <p:spPr>
            <a:xfrm>
              <a:off x="-2336874" y="6102709"/>
              <a:ext cx="1079142" cy="1079142"/>
            </a:xfrm>
            <a:prstGeom prst="ellipse">
              <a:avLst/>
            </a:prstGeom>
            <a:solidFill>
              <a:schemeClr val="lt1"/>
            </a:solidFill>
            <a:ln cap="flat" cmpd="sng" w="12700">
              <a:solidFill>
                <a:srgbClr val="119FC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15" name="Google Shape;315;p21"/>
          <p:cNvGrpSpPr/>
          <p:nvPr/>
        </p:nvGrpSpPr>
        <p:grpSpPr>
          <a:xfrm>
            <a:off x="883260" y="302296"/>
            <a:ext cx="5286754" cy="5085339"/>
            <a:chOff x="-3168684" y="5078812"/>
            <a:chExt cx="3991804" cy="3839724"/>
          </a:xfrm>
        </p:grpSpPr>
        <p:grpSp>
          <p:nvGrpSpPr>
            <p:cNvPr id="316" name="Google Shape;316;p21"/>
            <p:cNvGrpSpPr/>
            <p:nvPr/>
          </p:nvGrpSpPr>
          <p:grpSpPr>
            <a:xfrm>
              <a:off x="-2615397" y="5824187"/>
              <a:ext cx="1636188" cy="1636188"/>
              <a:chOff x="-3076798" y="5371605"/>
              <a:chExt cx="1636188" cy="1636188"/>
            </a:xfrm>
          </p:grpSpPr>
          <p:cxnSp>
            <p:nvCxnSpPr>
              <p:cNvPr id="317" name="Google Shape;317;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318" name="Google Shape;318;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319" name="Google Shape;319;p21"/>
            <p:cNvGrpSpPr/>
            <p:nvPr/>
          </p:nvGrpSpPr>
          <p:grpSpPr>
            <a:xfrm rot="-2700000">
              <a:off x="-2615397" y="5824187"/>
              <a:ext cx="1636188" cy="1636188"/>
              <a:chOff x="-3076798" y="5371605"/>
              <a:chExt cx="1636188" cy="1636188"/>
            </a:xfrm>
          </p:grpSpPr>
          <p:cxnSp>
            <p:nvCxnSpPr>
              <p:cNvPr id="320" name="Google Shape;320;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321" name="Google Shape;321;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322" name="Google Shape;322;p21"/>
            <p:cNvGrpSpPr/>
            <p:nvPr/>
          </p:nvGrpSpPr>
          <p:grpSpPr>
            <a:xfrm rot="-1800000">
              <a:off x="-2660098" y="5770614"/>
              <a:ext cx="2134637" cy="2470158"/>
              <a:chOff x="-3330606" y="5371605"/>
              <a:chExt cx="2134637" cy="2470158"/>
            </a:xfrm>
          </p:grpSpPr>
          <p:cxnSp>
            <p:nvCxnSpPr>
              <p:cNvPr id="323" name="Google Shape;323;p21"/>
              <p:cNvCxnSpPr/>
              <p:nvPr/>
            </p:nvCxnSpPr>
            <p:spPr>
              <a:xfrm rot="1800000">
                <a:off x="-2876858" y="5534783"/>
                <a:ext cx="1227142" cy="2143802"/>
              </a:xfrm>
              <a:prstGeom prst="straightConnector1">
                <a:avLst/>
              </a:prstGeom>
              <a:noFill/>
              <a:ln cap="flat" cmpd="sng" w="12700">
                <a:solidFill>
                  <a:schemeClr val="lt1"/>
                </a:solidFill>
                <a:prstDash val="solid"/>
                <a:round/>
                <a:headEnd len="sm" w="sm" type="none"/>
                <a:tailEnd len="med" w="med" type="oval"/>
              </a:ln>
            </p:spPr>
          </p:cxnSp>
          <p:cxnSp>
            <p:nvCxnSpPr>
              <p:cNvPr id="324" name="Google Shape;324;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325" name="Google Shape;325;p21"/>
            <p:cNvGrpSpPr/>
            <p:nvPr/>
          </p:nvGrpSpPr>
          <p:grpSpPr>
            <a:xfrm rot="-900000">
              <a:off x="-2615397" y="5824188"/>
              <a:ext cx="1636188" cy="1636188"/>
              <a:chOff x="-3076798" y="5371605"/>
              <a:chExt cx="1636188" cy="1636188"/>
            </a:xfrm>
          </p:grpSpPr>
          <p:cxnSp>
            <p:nvCxnSpPr>
              <p:cNvPr id="326" name="Google Shape;326;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327" name="Google Shape;327;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328" name="Google Shape;328;p21"/>
            <p:cNvGrpSpPr/>
            <p:nvPr/>
          </p:nvGrpSpPr>
          <p:grpSpPr>
            <a:xfrm rot="-3600000">
              <a:off x="-2502179" y="5461532"/>
              <a:ext cx="2658793" cy="3074283"/>
              <a:chOff x="-3584485" y="5371605"/>
              <a:chExt cx="2658793" cy="3074283"/>
            </a:xfrm>
          </p:grpSpPr>
          <p:cxnSp>
            <p:nvCxnSpPr>
              <p:cNvPr id="329" name="Google Shape;329;p21"/>
              <p:cNvCxnSpPr/>
              <p:nvPr/>
            </p:nvCxnSpPr>
            <p:spPr>
              <a:xfrm rot="3600000">
                <a:off x="-3588100" y="6143306"/>
                <a:ext cx="2666022" cy="1530881"/>
              </a:xfrm>
              <a:prstGeom prst="straightConnector1">
                <a:avLst/>
              </a:prstGeom>
              <a:noFill/>
              <a:ln cap="flat" cmpd="sng" w="12700">
                <a:solidFill>
                  <a:schemeClr val="lt1"/>
                </a:solidFill>
                <a:prstDash val="solid"/>
                <a:round/>
                <a:headEnd len="sm" w="sm" type="none"/>
                <a:tailEnd len="med" w="med" type="oval"/>
              </a:ln>
            </p:spPr>
          </p:cxnSp>
          <p:cxnSp>
            <p:nvCxnSpPr>
              <p:cNvPr id="330" name="Google Shape;330;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331" name="Google Shape;331;p21"/>
            <p:cNvGrpSpPr/>
            <p:nvPr/>
          </p:nvGrpSpPr>
          <p:grpSpPr>
            <a:xfrm rot="-4500000">
              <a:off x="-2615397" y="5824187"/>
              <a:ext cx="1636188" cy="1636188"/>
              <a:chOff x="-3076798" y="5371605"/>
              <a:chExt cx="1636188" cy="1636188"/>
            </a:xfrm>
          </p:grpSpPr>
          <p:cxnSp>
            <p:nvCxnSpPr>
              <p:cNvPr id="332" name="Google Shape;332;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333" name="Google Shape;333;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sp>
          <p:nvSpPr>
            <p:cNvPr id="334" name="Google Shape;334;p21"/>
            <p:cNvSpPr/>
            <p:nvPr/>
          </p:nvSpPr>
          <p:spPr>
            <a:xfrm>
              <a:off x="-2336874" y="6102709"/>
              <a:ext cx="1079142" cy="1079142"/>
            </a:xfrm>
            <a:prstGeom prst="ellipse">
              <a:avLst/>
            </a:prstGeom>
            <a:solidFill>
              <a:schemeClr val="lt1"/>
            </a:solidFill>
            <a:ln cap="flat" cmpd="sng" w="12700">
              <a:solidFill>
                <a:srgbClr val="119FC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35" name="Google Shape;335;p21"/>
          <p:cNvGrpSpPr/>
          <p:nvPr/>
        </p:nvGrpSpPr>
        <p:grpSpPr>
          <a:xfrm>
            <a:off x="-320155" y="2523442"/>
            <a:ext cx="3084295" cy="3084295"/>
            <a:chOff x="-3155013" y="5300882"/>
            <a:chExt cx="3084295" cy="3084295"/>
          </a:xfrm>
        </p:grpSpPr>
        <p:grpSp>
          <p:nvGrpSpPr>
            <p:cNvPr id="336" name="Google Shape;336;p21"/>
            <p:cNvGrpSpPr/>
            <p:nvPr/>
          </p:nvGrpSpPr>
          <p:grpSpPr>
            <a:xfrm>
              <a:off x="-2615397" y="5824186"/>
              <a:ext cx="1636188" cy="1636188"/>
              <a:chOff x="-3076798" y="5371605"/>
              <a:chExt cx="1636188" cy="1636188"/>
            </a:xfrm>
          </p:grpSpPr>
          <p:cxnSp>
            <p:nvCxnSpPr>
              <p:cNvPr id="337" name="Google Shape;337;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338" name="Google Shape;338;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339" name="Google Shape;339;p21"/>
            <p:cNvGrpSpPr/>
            <p:nvPr/>
          </p:nvGrpSpPr>
          <p:grpSpPr>
            <a:xfrm rot="-2700000">
              <a:off x="-2703328" y="5752567"/>
              <a:ext cx="2180926" cy="2180926"/>
              <a:chOff x="-3360701" y="5371605"/>
              <a:chExt cx="2180926" cy="2180926"/>
            </a:xfrm>
          </p:grpSpPr>
          <p:cxnSp>
            <p:nvCxnSpPr>
              <p:cNvPr id="340" name="Google Shape;340;p21"/>
              <p:cNvCxnSpPr/>
              <p:nvPr/>
            </p:nvCxnSpPr>
            <p:spPr>
              <a:xfrm rot="2700000">
                <a:off x="-3033156" y="5682838"/>
                <a:ext cx="1525836" cy="1558459"/>
              </a:xfrm>
              <a:prstGeom prst="straightConnector1">
                <a:avLst/>
              </a:prstGeom>
              <a:noFill/>
              <a:ln cap="flat" cmpd="sng" w="12700">
                <a:solidFill>
                  <a:schemeClr val="lt1"/>
                </a:solidFill>
                <a:prstDash val="solid"/>
                <a:round/>
                <a:headEnd len="sm" w="sm" type="none"/>
                <a:tailEnd len="med" w="med" type="oval"/>
              </a:ln>
            </p:spPr>
          </p:cxnSp>
          <p:cxnSp>
            <p:nvCxnSpPr>
              <p:cNvPr id="341" name="Google Shape;341;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342" name="Google Shape;342;p21"/>
            <p:cNvGrpSpPr/>
            <p:nvPr/>
          </p:nvGrpSpPr>
          <p:grpSpPr>
            <a:xfrm rot="-1800000">
              <a:off x="-2615397" y="5824186"/>
              <a:ext cx="1636188" cy="1636188"/>
              <a:chOff x="-3076798" y="5371605"/>
              <a:chExt cx="1636188" cy="1636188"/>
            </a:xfrm>
          </p:grpSpPr>
          <p:cxnSp>
            <p:nvCxnSpPr>
              <p:cNvPr id="343" name="Google Shape;343;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344" name="Google Shape;344;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345" name="Google Shape;345;p21"/>
            <p:cNvGrpSpPr/>
            <p:nvPr/>
          </p:nvGrpSpPr>
          <p:grpSpPr>
            <a:xfrm rot="-900000">
              <a:off x="-2615397" y="5824186"/>
              <a:ext cx="1636188" cy="1636188"/>
              <a:chOff x="-3076798" y="5371605"/>
              <a:chExt cx="1636188" cy="1636188"/>
            </a:xfrm>
          </p:grpSpPr>
          <p:cxnSp>
            <p:nvCxnSpPr>
              <p:cNvPr id="346" name="Google Shape;346;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347" name="Google Shape;347;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348" name="Google Shape;348;p21"/>
            <p:cNvGrpSpPr/>
            <p:nvPr/>
          </p:nvGrpSpPr>
          <p:grpSpPr>
            <a:xfrm rot="-3600000">
              <a:off x="-2615397" y="5824186"/>
              <a:ext cx="1636188" cy="1636188"/>
              <a:chOff x="-3076798" y="5371605"/>
              <a:chExt cx="1636188" cy="1636188"/>
            </a:xfrm>
          </p:grpSpPr>
          <p:cxnSp>
            <p:nvCxnSpPr>
              <p:cNvPr id="349" name="Google Shape;349;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350" name="Google Shape;350;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grpSp>
          <p:nvGrpSpPr>
            <p:cNvPr id="351" name="Google Shape;351;p21"/>
            <p:cNvGrpSpPr/>
            <p:nvPr/>
          </p:nvGrpSpPr>
          <p:grpSpPr>
            <a:xfrm rot="-4500000">
              <a:off x="-2615397" y="5824186"/>
              <a:ext cx="1636188" cy="1636188"/>
              <a:chOff x="-3076798" y="5371605"/>
              <a:chExt cx="1636188" cy="1636188"/>
            </a:xfrm>
          </p:grpSpPr>
          <p:cxnSp>
            <p:nvCxnSpPr>
              <p:cNvPr id="352" name="Google Shape;352;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cxnSp>
            <p:nvCxnSpPr>
              <p:cNvPr id="353" name="Google Shape;353;p21"/>
              <p:cNvCxnSpPr/>
              <p:nvPr/>
            </p:nvCxnSpPr>
            <p:spPr>
              <a:xfrm>
                <a:off x="-2258704" y="5371605"/>
                <a:ext cx="0" cy="1636188"/>
              </a:xfrm>
              <a:prstGeom prst="straightConnector1">
                <a:avLst/>
              </a:prstGeom>
              <a:noFill/>
              <a:ln cap="flat" cmpd="sng" w="12700">
                <a:solidFill>
                  <a:schemeClr val="lt1"/>
                </a:solidFill>
                <a:prstDash val="solid"/>
                <a:round/>
                <a:headEnd len="sm" w="sm" type="none"/>
                <a:tailEnd len="sm" w="sm" type="none"/>
              </a:ln>
            </p:spPr>
          </p:cxnSp>
        </p:grpSp>
        <p:sp>
          <p:nvSpPr>
            <p:cNvPr id="354" name="Google Shape;354;p21"/>
            <p:cNvSpPr/>
            <p:nvPr/>
          </p:nvSpPr>
          <p:spPr>
            <a:xfrm>
              <a:off x="-2336874" y="6102709"/>
              <a:ext cx="1079142" cy="1079142"/>
            </a:xfrm>
            <a:prstGeom prst="ellipse">
              <a:avLst/>
            </a:prstGeom>
            <a:solidFill>
              <a:schemeClr val="lt1"/>
            </a:solidFill>
            <a:ln cap="flat" cmpd="sng" w="12700">
              <a:solidFill>
                <a:srgbClr val="119FC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55" name="Google Shape;355;p21"/>
          <p:cNvSpPr txBox="1"/>
          <p:nvPr/>
        </p:nvSpPr>
        <p:spPr>
          <a:xfrm>
            <a:off x="0" y="179348"/>
            <a:ext cx="9144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E3D8A"/>
                </a:solidFill>
                <a:latin typeface="Arial Black"/>
                <a:ea typeface="Arial Black"/>
                <a:cs typeface="Arial Black"/>
                <a:sym typeface="Arial Black"/>
              </a:rPr>
              <a:t>GRANTS AVAILABLE</a:t>
            </a:r>
            <a:endParaRPr sz="1800">
              <a:solidFill>
                <a:srgbClr val="0E3D8A"/>
              </a:solidFill>
              <a:latin typeface="Arial Black"/>
              <a:ea typeface="Arial Black"/>
              <a:cs typeface="Arial Black"/>
              <a:sym typeface="Arial Black"/>
            </a:endParaRPr>
          </a:p>
        </p:txBody>
      </p:sp>
      <p:sp>
        <p:nvSpPr>
          <p:cNvPr id="356" name="Google Shape;356;p21"/>
          <p:cNvSpPr txBox="1"/>
          <p:nvPr/>
        </p:nvSpPr>
        <p:spPr>
          <a:xfrm>
            <a:off x="-11352" y="5012159"/>
            <a:ext cx="1537853"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50">
                <a:solidFill>
                  <a:schemeClr val="dk1"/>
                </a:solidFill>
                <a:latin typeface="Calibri"/>
                <a:ea typeface="Calibri"/>
                <a:cs typeface="Calibri"/>
                <a:sym typeface="Calibri"/>
              </a:rPr>
              <a:t>3 MONTHS </a:t>
            </a:r>
            <a:endParaRPr/>
          </a:p>
          <a:p>
            <a:pPr indent="0" lvl="0" marL="0" marR="0" rtl="0" algn="ctr">
              <a:spcBef>
                <a:spcPts val="0"/>
              </a:spcBef>
              <a:spcAft>
                <a:spcPts val="0"/>
              </a:spcAft>
              <a:buNone/>
            </a:pPr>
            <a:r>
              <a:rPr lang="en-GB" sz="1050">
                <a:solidFill>
                  <a:schemeClr val="dk1"/>
                </a:solidFill>
                <a:latin typeface="Calibri"/>
                <a:ea typeface="Calibri"/>
                <a:cs typeface="Calibri"/>
                <a:sym typeface="Calibri"/>
              </a:rPr>
              <a:t>BEFORE THE </a:t>
            </a:r>
            <a:endParaRPr/>
          </a:p>
          <a:p>
            <a:pPr indent="0" lvl="0" marL="0" marR="0" rtl="0" algn="ctr">
              <a:spcBef>
                <a:spcPts val="0"/>
              </a:spcBef>
              <a:spcAft>
                <a:spcPts val="0"/>
              </a:spcAft>
              <a:buNone/>
            </a:pPr>
            <a:r>
              <a:rPr lang="en-GB" sz="1050">
                <a:solidFill>
                  <a:schemeClr val="dk1"/>
                </a:solidFill>
                <a:latin typeface="Calibri"/>
                <a:ea typeface="Calibri"/>
                <a:cs typeface="Calibri"/>
                <a:sym typeface="Calibri"/>
              </a:rPr>
              <a:t>ACTIVITY</a:t>
            </a:r>
            <a:endParaRPr sz="1000">
              <a:solidFill>
                <a:schemeClr val="dk1"/>
              </a:solidFill>
              <a:latin typeface="Calibri"/>
              <a:ea typeface="Calibri"/>
              <a:cs typeface="Calibri"/>
              <a:sym typeface="Calibri"/>
            </a:endParaRPr>
          </a:p>
        </p:txBody>
      </p:sp>
      <p:sp>
        <p:nvSpPr>
          <p:cNvPr id="357" name="Google Shape;357;p21"/>
          <p:cNvSpPr txBox="1"/>
          <p:nvPr/>
        </p:nvSpPr>
        <p:spPr>
          <a:xfrm>
            <a:off x="74048" y="692696"/>
            <a:ext cx="2337712"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50">
                <a:solidFill>
                  <a:schemeClr val="dk1"/>
                </a:solidFill>
                <a:latin typeface="Calibri"/>
                <a:ea typeface="Calibri"/>
                <a:cs typeface="Calibri"/>
                <a:sym typeface="Calibri"/>
              </a:rPr>
              <a:t>1 APRIL &amp; </a:t>
            </a:r>
            <a:br>
              <a:rPr lang="en-GB" sz="1050">
                <a:solidFill>
                  <a:schemeClr val="dk1"/>
                </a:solidFill>
                <a:latin typeface="Calibri"/>
                <a:ea typeface="Calibri"/>
                <a:cs typeface="Calibri"/>
                <a:sym typeface="Calibri"/>
              </a:rPr>
            </a:br>
            <a:r>
              <a:rPr lang="en-GB" sz="1050">
                <a:solidFill>
                  <a:schemeClr val="dk1"/>
                </a:solidFill>
                <a:latin typeface="Calibri"/>
                <a:ea typeface="Calibri"/>
                <a:cs typeface="Calibri"/>
                <a:sym typeface="Calibri"/>
              </a:rPr>
              <a:t>1 OCTOBER</a:t>
            </a:r>
            <a:endParaRPr/>
          </a:p>
          <a:p>
            <a:pPr indent="0" lvl="0" marL="0" marR="0" rtl="0" algn="ctr">
              <a:spcBef>
                <a:spcPts val="0"/>
              </a:spcBef>
              <a:spcAft>
                <a:spcPts val="0"/>
              </a:spcAft>
              <a:buNone/>
            </a:pPr>
            <a:r>
              <a:rPr lang="en-GB" sz="1050">
                <a:solidFill>
                  <a:schemeClr val="dk1"/>
                </a:solidFill>
                <a:latin typeface="Calibri"/>
                <a:ea typeface="Calibri"/>
                <a:cs typeface="Calibri"/>
                <a:sym typeface="Calibri"/>
              </a:rPr>
              <a:t>EVERY YEAR</a:t>
            </a:r>
            <a:endParaRPr sz="1000">
              <a:solidFill>
                <a:schemeClr val="dk1"/>
              </a:solidFill>
              <a:latin typeface="Calibri"/>
              <a:ea typeface="Calibri"/>
              <a:cs typeface="Calibri"/>
              <a:sym typeface="Calibri"/>
            </a:endParaRPr>
          </a:p>
        </p:txBody>
      </p:sp>
      <p:sp>
        <p:nvSpPr>
          <p:cNvPr id="358" name="Google Shape;358;p21"/>
          <p:cNvSpPr txBox="1"/>
          <p:nvPr/>
        </p:nvSpPr>
        <p:spPr>
          <a:xfrm>
            <a:off x="7475481" y="4818935"/>
            <a:ext cx="1537853"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50">
                <a:solidFill>
                  <a:schemeClr val="dk1"/>
                </a:solidFill>
                <a:latin typeface="Calibri"/>
                <a:ea typeface="Calibri"/>
                <a:cs typeface="Calibri"/>
                <a:sym typeface="Calibri"/>
              </a:rPr>
              <a:t>1 OCTOBER</a:t>
            </a:r>
            <a:endParaRPr/>
          </a:p>
          <a:p>
            <a:pPr indent="0" lvl="0" marL="0" marR="0" rtl="0" algn="ctr">
              <a:spcBef>
                <a:spcPts val="0"/>
              </a:spcBef>
              <a:spcAft>
                <a:spcPts val="0"/>
              </a:spcAft>
              <a:buNone/>
            </a:pPr>
            <a:r>
              <a:rPr lang="en-GB" sz="1050">
                <a:solidFill>
                  <a:schemeClr val="dk1"/>
                </a:solidFill>
                <a:latin typeface="Calibri"/>
                <a:ea typeface="Calibri"/>
                <a:cs typeface="Calibri"/>
                <a:sym typeface="Calibri"/>
              </a:rPr>
              <a:t>EVERY 2 YEARS</a:t>
            </a:r>
            <a:endParaRPr sz="1050">
              <a:solidFill>
                <a:schemeClr val="dk1"/>
              </a:solidFill>
              <a:latin typeface="Calibri"/>
              <a:ea typeface="Calibri"/>
              <a:cs typeface="Calibri"/>
              <a:sym typeface="Calibri"/>
            </a:endParaRPr>
          </a:p>
        </p:txBody>
      </p:sp>
      <p:sp>
        <p:nvSpPr>
          <p:cNvPr id="359" name="Google Shape;359;p21"/>
          <p:cNvSpPr txBox="1"/>
          <p:nvPr/>
        </p:nvSpPr>
        <p:spPr>
          <a:xfrm>
            <a:off x="526066" y="3558635"/>
            <a:ext cx="1029694" cy="6924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119FC3"/>
                </a:solidFill>
                <a:latin typeface="Calibri"/>
                <a:ea typeface="Calibri"/>
                <a:cs typeface="Calibri"/>
                <a:sym typeface="Calibri"/>
              </a:rPr>
              <a:t>Pilot activity</a:t>
            </a:r>
            <a:endParaRPr/>
          </a:p>
          <a:p>
            <a:pPr indent="0" lvl="0" marL="0" marR="0" rtl="0" algn="ctr">
              <a:spcBef>
                <a:spcPts val="0"/>
              </a:spcBef>
              <a:spcAft>
                <a:spcPts val="0"/>
              </a:spcAft>
              <a:buNone/>
            </a:pPr>
            <a:r>
              <a:rPr lang="en-GB" sz="1100">
                <a:solidFill>
                  <a:srgbClr val="595959"/>
                </a:solidFill>
                <a:latin typeface="Calibri"/>
                <a:ea typeface="Calibri"/>
                <a:cs typeface="Calibri"/>
                <a:sym typeface="Calibri"/>
              </a:rPr>
              <a:t>Max </a:t>
            </a:r>
            <a:r>
              <a:rPr b="1" lang="en-GB" sz="1100">
                <a:solidFill>
                  <a:srgbClr val="595959"/>
                </a:solidFill>
                <a:latin typeface="Calibri"/>
                <a:ea typeface="Calibri"/>
                <a:cs typeface="Calibri"/>
                <a:sym typeface="Calibri"/>
              </a:rPr>
              <a:t>€8 500</a:t>
            </a:r>
            <a:endParaRPr b="1" sz="1100">
              <a:solidFill>
                <a:srgbClr val="595959"/>
              </a:solidFill>
              <a:latin typeface="Calibri"/>
              <a:ea typeface="Calibri"/>
              <a:cs typeface="Calibri"/>
              <a:sym typeface="Calibri"/>
            </a:endParaRPr>
          </a:p>
        </p:txBody>
      </p:sp>
      <p:sp>
        <p:nvSpPr>
          <p:cNvPr id="360" name="Google Shape;360;p21"/>
          <p:cNvSpPr txBox="1"/>
          <p:nvPr/>
        </p:nvSpPr>
        <p:spPr>
          <a:xfrm>
            <a:off x="4303018" y="1225327"/>
            <a:ext cx="175893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119FC3"/>
                </a:solidFill>
                <a:latin typeface="Calibri"/>
                <a:ea typeface="Calibri"/>
                <a:cs typeface="Calibri"/>
                <a:sym typeface="Calibri"/>
              </a:rPr>
              <a:t>Annual work plan</a:t>
            </a:r>
            <a:endParaRPr/>
          </a:p>
          <a:p>
            <a:pPr indent="0" lvl="0" marL="0" marR="0" rtl="0" algn="ctr">
              <a:spcBef>
                <a:spcPts val="0"/>
              </a:spcBef>
              <a:spcAft>
                <a:spcPts val="0"/>
              </a:spcAft>
              <a:buNone/>
            </a:pPr>
            <a:r>
              <a:rPr lang="en-GB" sz="1400">
                <a:solidFill>
                  <a:srgbClr val="595959"/>
                </a:solidFill>
                <a:latin typeface="Calibri"/>
                <a:ea typeface="Calibri"/>
                <a:cs typeface="Calibri"/>
                <a:sym typeface="Calibri"/>
              </a:rPr>
              <a:t>Max </a:t>
            </a:r>
            <a:r>
              <a:rPr b="1" lang="en-GB" sz="1400">
                <a:solidFill>
                  <a:srgbClr val="595959"/>
                </a:solidFill>
                <a:latin typeface="Calibri"/>
                <a:ea typeface="Calibri"/>
                <a:cs typeface="Calibri"/>
                <a:sym typeface="Calibri"/>
              </a:rPr>
              <a:t>€50 000</a:t>
            </a:r>
            <a:endParaRPr b="1" sz="1400">
              <a:solidFill>
                <a:srgbClr val="595959"/>
              </a:solidFill>
              <a:latin typeface="Calibri"/>
              <a:ea typeface="Calibri"/>
              <a:cs typeface="Calibri"/>
              <a:sym typeface="Calibri"/>
            </a:endParaRPr>
          </a:p>
        </p:txBody>
      </p:sp>
      <p:sp>
        <p:nvSpPr>
          <p:cNvPr id="361" name="Google Shape;361;p21"/>
          <p:cNvSpPr txBox="1"/>
          <p:nvPr/>
        </p:nvSpPr>
        <p:spPr>
          <a:xfrm>
            <a:off x="6793236" y="1333557"/>
            <a:ext cx="2375401" cy="95410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400">
                <a:solidFill>
                  <a:srgbClr val="119FC3"/>
                </a:solidFill>
                <a:latin typeface="Calibri"/>
                <a:ea typeface="Calibri"/>
                <a:cs typeface="Calibri"/>
                <a:sym typeface="Calibri"/>
              </a:rPr>
              <a:t>Two-year </a:t>
            </a:r>
            <a:endParaRPr/>
          </a:p>
          <a:p>
            <a:pPr indent="0" lvl="0" marL="0" marR="0" rtl="0" algn="ctr">
              <a:spcBef>
                <a:spcPts val="0"/>
              </a:spcBef>
              <a:spcAft>
                <a:spcPts val="0"/>
              </a:spcAft>
              <a:buNone/>
            </a:pPr>
            <a:r>
              <a:rPr b="1" lang="en-GB" sz="1400">
                <a:solidFill>
                  <a:srgbClr val="119FC3"/>
                </a:solidFill>
                <a:latin typeface="Calibri"/>
                <a:ea typeface="Calibri"/>
                <a:cs typeface="Calibri"/>
                <a:sym typeface="Calibri"/>
              </a:rPr>
              <a:t>structural grant</a:t>
            </a:r>
            <a:endParaRPr/>
          </a:p>
          <a:p>
            <a:pPr indent="0" lvl="0" marL="0" marR="0" rtl="0" algn="ctr">
              <a:spcBef>
                <a:spcPts val="0"/>
              </a:spcBef>
              <a:spcAft>
                <a:spcPts val="0"/>
              </a:spcAft>
              <a:buNone/>
            </a:pPr>
            <a:r>
              <a:rPr lang="en-GB" sz="1400">
                <a:solidFill>
                  <a:srgbClr val="595959"/>
                </a:solidFill>
                <a:latin typeface="Calibri"/>
                <a:ea typeface="Calibri"/>
                <a:cs typeface="Calibri"/>
                <a:sym typeface="Calibri"/>
              </a:rPr>
              <a:t>Max </a:t>
            </a:r>
            <a:r>
              <a:rPr b="1" lang="en-GB" sz="1400">
                <a:solidFill>
                  <a:srgbClr val="595959"/>
                </a:solidFill>
                <a:latin typeface="Calibri"/>
                <a:ea typeface="Calibri"/>
                <a:cs typeface="Calibri"/>
                <a:sym typeface="Calibri"/>
              </a:rPr>
              <a:t>€50 000</a:t>
            </a:r>
            <a:r>
              <a:rPr lang="en-GB" sz="1400">
                <a:solidFill>
                  <a:srgbClr val="595959"/>
                </a:solidFill>
                <a:latin typeface="Calibri"/>
                <a:ea typeface="Calibri"/>
                <a:cs typeface="Calibri"/>
                <a:sym typeface="Calibri"/>
              </a:rPr>
              <a:t> </a:t>
            </a:r>
            <a:endParaRPr/>
          </a:p>
          <a:p>
            <a:pPr indent="0" lvl="0" marL="0" marR="0" rtl="0" algn="ctr">
              <a:spcBef>
                <a:spcPts val="0"/>
              </a:spcBef>
              <a:spcAft>
                <a:spcPts val="0"/>
              </a:spcAft>
              <a:buNone/>
            </a:pPr>
            <a:r>
              <a:rPr lang="en-GB" sz="1400">
                <a:solidFill>
                  <a:srgbClr val="595959"/>
                </a:solidFill>
                <a:latin typeface="Calibri"/>
                <a:ea typeface="Calibri"/>
                <a:cs typeface="Calibri"/>
                <a:sym typeface="Calibri"/>
              </a:rPr>
              <a:t>(€25 000/year)</a:t>
            </a:r>
            <a:endParaRPr/>
          </a:p>
        </p:txBody>
      </p:sp>
      <p:sp>
        <p:nvSpPr>
          <p:cNvPr id="362" name="Google Shape;362;p21"/>
          <p:cNvSpPr/>
          <p:nvPr/>
        </p:nvSpPr>
        <p:spPr>
          <a:xfrm rot="3552249">
            <a:off x="2928616" y="3284210"/>
            <a:ext cx="817852" cy="415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050">
                <a:solidFill>
                  <a:schemeClr val="dk1"/>
                </a:solidFill>
                <a:latin typeface="Calibri"/>
                <a:ea typeface="Calibri"/>
                <a:cs typeface="Calibri"/>
                <a:sym typeface="Calibri"/>
              </a:rPr>
              <a:t>WITH</a:t>
            </a:r>
            <a:endParaRPr/>
          </a:p>
          <a:p>
            <a:pPr indent="0" lvl="0" marL="0" marR="0" rtl="0" algn="ctr">
              <a:spcBef>
                <a:spcPts val="0"/>
              </a:spcBef>
              <a:spcAft>
                <a:spcPts val="0"/>
              </a:spcAft>
              <a:buNone/>
            </a:pPr>
            <a:r>
              <a:rPr b="1" lang="en-GB" sz="1050">
                <a:solidFill>
                  <a:schemeClr val="dk1"/>
                </a:solidFill>
                <a:latin typeface="Calibri"/>
                <a:ea typeface="Calibri"/>
                <a:cs typeface="Calibri"/>
                <a:sym typeface="Calibri"/>
              </a:rPr>
              <a:t>PARTNERS</a:t>
            </a:r>
            <a:r>
              <a:rPr b="1" lang="en-GB" sz="1000">
                <a:solidFill>
                  <a:schemeClr val="dk1"/>
                </a:solidFill>
                <a:latin typeface="Calibri"/>
                <a:ea typeface="Calibri"/>
                <a:cs typeface="Calibri"/>
                <a:sym typeface="Calibri"/>
              </a:rPr>
              <a:t>!</a:t>
            </a:r>
            <a:endParaRPr sz="1050">
              <a:solidFill>
                <a:schemeClr val="dk1"/>
              </a:solidFill>
              <a:latin typeface="Calibri"/>
              <a:ea typeface="Calibri"/>
              <a:cs typeface="Calibri"/>
              <a:sym typeface="Calibri"/>
            </a:endParaRPr>
          </a:p>
        </p:txBody>
      </p:sp>
      <p:sp>
        <p:nvSpPr>
          <p:cNvPr id="363" name="Google Shape;363;p21"/>
          <p:cNvSpPr txBox="1"/>
          <p:nvPr/>
        </p:nvSpPr>
        <p:spPr>
          <a:xfrm>
            <a:off x="1762930" y="1963862"/>
            <a:ext cx="1868275" cy="9079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119FC3"/>
                </a:solidFill>
                <a:latin typeface="Calibri"/>
                <a:ea typeface="Calibri"/>
                <a:cs typeface="Calibri"/>
                <a:sym typeface="Calibri"/>
              </a:rPr>
              <a:t>One-off</a:t>
            </a:r>
            <a:endParaRPr/>
          </a:p>
          <a:p>
            <a:pPr indent="0" lvl="0" marL="0" marR="0" rtl="0" algn="ctr">
              <a:spcBef>
                <a:spcPts val="0"/>
              </a:spcBef>
              <a:spcAft>
                <a:spcPts val="0"/>
              </a:spcAft>
              <a:buNone/>
            </a:pPr>
            <a:r>
              <a:rPr b="1" lang="en-GB" sz="1400">
                <a:solidFill>
                  <a:srgbClr val="119FC3"/>
                </a:solidFill>
                <a:latin typeface="Calibri"/>
                <a:ea typeface="Calibri"/>
                <a:cs typeface="Calibri"/>
                <a:sym typeface="Calibri"/>
              </a:rPr>
              <a:t>international </a:t>
            </a:r>
            <a:endParaRPr/>
          </a:p>
          <a:p>
            <a:pPr indent="0" lvl="0" marL="0" marR="0" rtl="0" algn="ctr">
              <a:spcBef>
                <a:spcPts val="0"/>
              </a:spcBef>
              <a:spcAft>
                <a:spcPts val="0"/>
              </a:spcAft>
              <a:buNone/>
            </a:pPr>
            <a:r>
              <a:rPr b="1" lang="en-GB" sz="1400">
                <a:solidFill>
                  <a:srgbClr val="119FC3"/>
                </a:solidFill>
                <a:latin typeface="Calibri"/>
                <a:ea typeface="Calibri"/>
                <a:cs typeface="Calibri"/>
                <a:sym typeface="Calibri"/>
              </a:rPr>
              <a:t>activity</a:t>
            </a:r>
            <a:endParaRPr/>
          </a:p>
          <a:p>
            <a:pPr indent="0" lvl="0" marL="0" marR="0" rtl="0" algn="ctr">
              <a:spcBef>
                <a:spcPts val="0"/>
              </a:spcBef>
              <a:spcAft>
                <a:spcPts val="0"/>
              </a:spcAft>
              <a:buNone/>
            </a:pPr>
            <a:r>
              <a:rPr lang="en-GB" sz="1100">
                <a:solidFill>
                  <a:srgbClr val="595959"/>
                </a:solidFill>
                <a:latin typeface="Calibri"/>
                <a:ea typeface="Calibri"/>
                <a:cs typeface="Calibri"/>
                <a:sym typeface="Calibri"/>
              </a:rPr>
              <a:t>Max </a:t>
            </a:r>
            <a:r>
              <a:rPr b="1" lang="en-GB" sz="1100">
                <a:solidFill>
                  <a:srgbClr val="595959"/>
                </a:solidFill>
                <a:latin typeface="Calibri"/>
                <a:ea typeface="Calibri"/>
                <a:cs typeface="Calibri"/>
                <a:sym typeface="Calibri"/>
              </a:rPr>
              <a:t>€20 000</a:t>
            </a:r>
            <a:endParaRPr b="1" sz="1100">
              <a:solidFill>
                <a:srgbClr val="595959"/>
              </a:solidFill>
              <a:latin typeface="Calibri"/>
              <a:ea typeface="Calibri"/>
              <a:cs typeface="Calibri"/>
              <a:sym typeface="Calibri"/>
            </a:endParaRPr>
          </a:p>
        </p:txBody>
      </p:sp>
      <p:cxnSp>
        <p:nvCxnSpPr>
          <p:cNvPr id="364" name="Google Shape;364;p21"/>
          <p:cNvCxnSpPr>
            <a:stCxn id="356" idx="0"/>
          </p:cNvCxnSpPr>
          <p:nvPr/>
        </p:nvCxnSpPr>
        <p:spPr>
          <a:xfrm flipH="1" rot="10800000">
            <a:off x="757574" y="4267259"/>
            <a:ext cx="233100" cy="744900"/>
          </a:xfrm>
          <a:prstGeom prst="straightConnector1">
            <a:avLst/>
          </a:prstGeom>
          <a:noFill/>
          <a:ln cap="flat" cmpd="sng" w="9525">
            <a:solidFill>
              <a:srgbClr val="595959"/>
            </a:solidFill>
            <a:prstDash val="solid"/>
            <a:round/>
            <a:headEnd len="sm" w="sm" type="none"/>
            <a:tailEnd len="med" w="med" type="oval"/>
          </a:ln>
        </p:spPr>
      </p:cxnSp>
      <p:cxnSp>
        <p:nvCxnSpPr>
          <p:cNvPr id="365" name="Google Shape;365;p21"/>
          <p:cNvCxnSpPr/>
          <p:nvPr/>
        </p:nvCxnSpPr>
        <p:spPr>
          <a:xfrm rot="10800000">
            <a:off x="1555761" y="1306135"/>
            <a:ext cx="1062004" cy="525081"/>
          </a:xfrm>
          <a:prstGeom prst="straightConnector1">
            <a:avLst/>
          </a:prstGeom>
          <a:noFill/>
          <a:ln cap="flat" cmpd="sng" w="9525">
            <a:solidFill>
              <a:srgbClr val="595959"/>
            </a:solidFill>
            <a:prstDash val="solid"/>
            <a:round/>
            <a:headEnd len="med" w="med" type="oval"/>
            <a:tailEnd len="sm" w="sm" type="none"/>
          </a:ln>
        </p:spPr>
      </p:cxnSp>
      <p:cxnSp>
        <p:nvCxnSpPr>
          <p:cNvPr id="366" name="Google Shape;366;p21"/>
          <p:cNvCxnSpPr/>
          <p:nvPr/>
        </p:nvCxnSpPr>
        <p:spPr>
          <a:xfrm rot="10800000">
            <a:off x="1652953" y="1127486"/>
            <a:ext cx="2878111" cy="479331"/>
          </a:xfrm>
          <a:prstGeom prst="straightConnector1">
            <a:avLst/>
          </a:prstGeom>
          <a:noFill/>
          <a:ln cap="flat" cmpd="sng" w="9525">
            <a:solidFill>
              <a:srgbClr val="595959"/>
            </a:solidFill>
            <a:prstDash val="solid"/>
            <a:round/>
            <a:headEnd len="med" w="med" type="oval"/>
            <a:tailEnd len="sm" w="sm" type="none"/>
          </a:ln>
        </p:spPr>
      </p:cxnSp>
      <p:grpSp>
        <p:nvGrpSpPr>
          <p:cNvPr id="367" name="Google Shape;367;p21"/>
          <p:cNvGrpSpPr/>
          <p:nvPr/>
        </p:nvGrpSpPr>
        <p:grpSpPr>
          <a:xfrm rot="-645052">
            <a:off x="7779787" y="2475976"/>
            <a:ext cx="677594" cy="2371549"/>
            <a:chOff x="601687" y="4159391"/>
            <a:chExt cx="677594" cy="2371549"/>
          </a:xfrm>
        </p:grpSpPr>
        <p:cxnSp>
          <p:nvCxnSpPr>
            <p:cNvPr id="368" name="Google Shape;368;p21"/>
            <p:cNvCxnSpPr/>
            <p:nvPr/>
          </p:nvCxnSpPr>
          <p:spPr>
            <a:xfrm rot="645052">
              <a:off x="817462" y="4191885"/>
              <a:ext cx="246043" cy="2336613"/>
            </a:xfrm>
            <a:prstGeom prst="straightConnector1">
              <a:avLst/>
            </a:prstGeom>
            <a:noFill/>
            <a:ln cap="flat" cmpd="sng" w="9525">
              <a:solidFill>
                <a:srgbClr val="595959"/>
              </a:solidFill>
              <a:prstDash val="solid"/>
              <a:round/>
              <a:headEnd len="sm" w="sm" type="none"/>
              <a:tailEnd len="sm" w="sm" type="none"/>
            </a:ln>
          </p:spPr>
        </p:cxnSp>
        <p:sp>
          <p:nvSpPr>
            <p:cNvPr id="369" name="Google Shape;369;p21"/>
            <p:cNvSpPr/>
            <p:nvPr/>
          </p:nvSpPr>
          <p:spPr>
            <a:xfrm>
              <a:off x="1025519" y="4159391"/>
              <a:ext cx="45719" cy="45719"/>
            </a:xfrm>
            <a:prstGeom prst="ellipse">
              <a:avLst/>
            </a:prstGeom>
            <a:solidFill>
              <a:schemeClr val="dk1"/>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70" name="Google Shape;370;p21"/>
          <p:cNvGrpSpPr/>
          <p:nvPr/>
        </p:nvGrpSpPr>
        <p:grpSpPr>
          <a:xfrm>
            <a:off x="7668344" y="6125661"/>
            <a:ext cx="1204629" cy="544860"/>
            <a:chOff x="1060636" y="2214389"/>
            <a:chExt cx="5959636" cy="2695575"/>
          </a:xfrm>
        </p:grpSpPr>
        <p:pic>
          <p:nvPicPr>
            <p:cNvPr id="371" name="Google Shape;371;p21"/>
            <p:cNvPicPr preferRelativeResize="0"/>
            <p:nvPr/>
          </p:nvPicPr>
          <p:blipFill rotWithShape="1">
            <a:blip r:embed="rId3">
              <a:alphaModFix/>
            </a:blip>
            <a:srcRect b="0" l="0" r="0" t="0"/>
            <a:stretch/>
          </p:blipFill>
          <p:spPr>
            <a:xfrm>
              <a:off x="1060636" y="2214389"/>
              <a:ext cx="3371850" cy="2695575"/>
            </a:xfrm>
            <a:prstGeom prst="rect">
              <a:avLst/>
            </a:prstGeom>
            <a:noFill/>
            <a:ln>
              <a:noFill/>
            </a:ln>
          </p:spPr>
        </p:pic>
        <p:pic>
          <p:nvPicPr>
            <p:cNvPr id="372" name="Google Shape;372;p21"/>
            <p:cNvPicPr preferRelativeResize="0"/>
            <p:nvPr/>
          </p:nvPicPr>
          <p:blipFill rotWithShape="1">
            <a:blip r:embed="rId4">
              <a:alphaModFix/>
            </a:blip>
            <a:srcRect b="0" l="0" r="0" t="0"/>
            <a:stretch/>
          </p:blipFill>
          <p:spPr>
            <a:xfrm>
              <a:off x="4572000" y="2375921"/>
              <a:ext cx="2448272" cy="233044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2"/>
          <p:cNvSpPr/>
          <p:nvPr/>
        </p:nvSpPr>
        <p:spPr>
          <a:xfrm rot="10800000">
            <a:off x="4663068" y="3733171"/>
            <a:ext cx="3173513" cy="657778"/>
          </a:xfrm>
          <a:prstGeom prst="homePlate">
            <a:avLst>
              <a:gd fmla="val 50000" name="adj"/>
            </a:avLst>
          </a:pr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22"/>
          <p:cNvSpPr/>
          <p:nvPr/>
        </p:nvSpPr>
        <p:spPr>
          <a:xfrm rot="5400000">
            <a:off x="5767711" y="1401238"/>
            <a:ext cx="1329426" cy="2808312"/>
          </a:xfrm>
          <a:prstGeom prst="homePlate">
            <a:avLst>
              <a:gd fmla="val 50000" name="adj"/>
            </a:avLst>
          </a:pr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22"/>
          <p:cNvSpPr/>
          <p:nvPr/>
        </p:nvSpPr>
        <p:spPr>
          <a:xfrm>
            <a:off x="1331640" y="2140523"/>
            <a:ext cx="3173513" cy="657778"/>
          </a:xfrm>
          <a:prstGeom prst="homePlate">
            <a:avLst>
              <a:gd fmla="val 50000" name="adj"/>
            </a:avLst>
          </a:pr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22"/>
          <p:cNvSpPr txBox="1"/>
          <p:nvPr/>
        </p:nvSpPr>
        <p:spPr>
          <a:xfrm>
            <a:off x="1455678" y="2267155"/>
            <a:ext cx="2598355"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002060"/>
                </a:solidFill>
                <a:latin typeface="Arial Black"/>
                <a:ea typeface="Arial Black"/>
                <a:cs typeface="Arial Black"/>
                <a:sym typeface="Arial Black"/>
              </a:rPr>
              <a:t>REGISTRATION</a:t>
            </a:r>
            <a:endParaRPr/>
          </a:p>
        </p:txBody>
      </p:sp>
      <p:sp>
        <p:nvSpPr>
          <p:cNvPr id="382" name="Google Shape;382;p22"/>
          <p:cNvSpPr txBox="1"/>
          <p:nvPr/>
        </p:nvSpPr>
        <p:spPr>
          <a:xfrm>
            <a:off x="5133247" y="2286204"/>
            <a:ext cx="2598355"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002060"/>
                </a:solidFill>
                <a:latin typeface="Arial Black"/>
                <a:ea typeface="Arial Black"/>
                <a:cs typeface="Arial Black"/>
                <a:sym typeface="Arial Black"/>
              </a:rPr>
              <a:t>APPLICATION</a:t>
            </a:r>
            <a:endParaRPr/>
          </a:p>
        </p:txBody>
      </p:sp>
      <p:sp>
        <p:nvSpPr>
          <p:cNvPr id="383" name="Google Shape;383;p22"/>
          <p:cNvSpPr txBox="1"/>
          <p:nvPr/>
        </p:nvSpPr>
        <p:spPr>
          <a:xfrm>
            <a:off x="5028267" y="3869328"/>
            <a:ext cx="280831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002060"/>
                </a:solidFill>
                <a:latin typeface="Arial Black"/>
                <a:ea typeface="Arial Black"/>
                <a:cs typeface="Arial Black"/>
                <a:sym typeface="Arial Black"/>
              </a:rPr>
              <a:t>EYF ASSESSMENT</a:t>
            </a:r>
            <a:endParaRPr/>
          </a:p>
        </p:txBody>
      </p:sp>
      <p:sp>
        <p:nvSpPr>
          <p:cNvPr id="384" name="Google Shape;384;p22"/>
          <p:cNvSpPr/>
          <p:nvPr/>
        </p:nvSpPr>
        <p:spPr>
          <a:xfrm>
            <a:off x="1350698" y="3742877"/>
            <a:ext cx="2808314" cy="648072"/>
          </a:xfrm>
          <a:prstGeom prst="rect">
            <a:avLst/>
          </a:pr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85" name="Google Shape;385;p22"/>
          <p:cNvSpPr txBox="1"/>
          <p:nvPr/>
        </p:nvSpPr>
        <p:spPr>
          <a:xfrm>
            <a:off x="1350698" y="3864655"/>
            <a:ext cx="280831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002060"/>
                </a:solidFill>
                <a:latin typeface="Arial Black"/>
                <a:ea typeface="Arial Black"/>
                <a:cs typeface="Arial Black"/>
                <a:sym typeface="Arial Black"/>
              </a:rPr>
              <a:t>DECISION</a:t>
            </a:r>
            <a:endParaRPr/>
          </a:p>
        </p:txBody>
      </p:sp>
      <p:sp>
        <p:nvSpPr>
          <p:cNvPr id="386" name="Google Shape;386;p22"/>
          <p:cNvSpPr txBox="1"/>
          <p:nvPr/>
        </p:nvSpPr>
        <p:spPr>
          <a:xfrm>
            <a:off x="5028269" y="4424847"/>
            <a:ext cx="282737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rgbClr val="262626"/>
                </a:solidFill>
                <a:latin typeface="Calibri"/>
                <a:ea typeface="Calibri"/>
                <a:cs typeface="Calibri"/>
                <a:sym typeface="Calibri"/>
              </a:rPr>
              <a:t>With open communication </a:t>
            </a:r>
            <a:br>
              <a:rPr lang="en-GB" sz="1400">
                <a:solidFill>
                  <a:srgbClr val="262626"/>
                </a:solidFill>
                <a:latin typeface="Calibri"/>
                <a:ea typeface="Calibri"/>
                <a:cs typeface="Calibri"/>
                <a:sym typeface="Calibri"/>
              </a:rPr>
            </a:br>
            <a:r>
              <a:rPr lang="en-GB" sz="1400">
                <a:solidFill>
                  <a:srgbClr val="262626"/>
                </a:solidFill>
                <a:latin typeface="Calibri"/>
                <a:ea typeface="Calibri"/>
                <a:cs typeface="Calibri"/>
                <a:sym typeface="Calibri"/>
              </a:rPr>
              <a:t>between EYF and the NGO</a:t>
            </a:r>
            <a:endParaRPr/>
          </a:p>
        </p:txBody>
      </p:sp>
      <p:sp>
        <p:nvSpPr>
          <p:cNvPr id="387" name="Google Shape;387;p22"/>
          <p:cNvSpPr txBox="1"/>
          <p:nvPr/>
        </p:nvSpPr>
        <p:spPr>
          <a:xfrm>
            <a:off x="0" y="179348"/>
            <a:ext cx="9144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E3D8A"/>
                </a:solidFill>
                <a:latin typeface="Arial Black"/>
                <a:ea typeface="Arial Black"/>
                <a:cs typeface="Arial Black"/>
                <a:sym typeface="Arial Black"/>
              </a:rPr>
              <a:t>PROCESS</a:t>
            </a:r>
            <a:endParaRPr sz="1800">
              <a:solidFill>
                <a:srgbClr val="0E3D8A"/>
              </a:solidFill>
              <a:latin typeface="Arial Black"/>
              <a:ea typeface="Arial Black"/>
              <a:cs typeface="Arial Black"/>
              <a:sym typeface="Arial Black"/>
            </a:endParaRPr>
          </a:p>
        </p:txBody>
      </p:sp>
      <p:sp>
        <p:nvSpPr>
          <p:cNvPr id="388" name="Google Shape;388;p22"/>
          <p:cNvSpPr txBox="1"/>
          <p:nvPr/>
        </p:nvSpPr>
        <p:spPr>
          <a:xfrm>
            <a:off x="1350698" y="4501791"/>
            <a:ext cx="2808314" cy="276999"/>
          </a:xfrm>
          <a:prstGeom prst="rect">
            <a:avLst/>
          </a:prstGeom>
          <a:solidFill>
            <a:srgbClr val="19B934"/>
          </a:solidFill>
          <a:ln cap="flat" cmpd="sng" w="12700">
            <a:solidFill>
              <a:schemeClr val="lt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200">
                <a:solidFill>
                  <a:srgbClr val="002060"/>
                </a:solidFill>
                <a:latin typeface="Arial Black"/>
                <a:ea typeface="Arial Black"/>
                <a:cs typeface="Arial Black"/>
                <a:sym typeface="Arial Black"/>
              </a:rPr>
              <a:t>SUPPORTED</a:t>
            </a:r>
            <a:endParaRPr/>
          </a:p>
        </p:txBody>
      </p:sp>
      <p:sp>
        <p:nvSpPr>
          <p:cNvPr id="389" name="Google Shape;389;p22"/>
          <p:cNvSpPr txBox="1"/>
          <p:nvPr/>
        </p:nvSpPr>
        <p:spPr>
          <a:xfrm>
            <a:off x="1350698" y="4898017"/>
            <a:ext cx="2808314" cy="276999"/>
          </a:xfrm>
          <a:prstGeom prst="rect">
            <a:avLst/>
          </a:prstGeom>
          <a:solidFill>
            <a:srgbClr val="FFC000"/>
          </a:solidFill>
          <a:ln cap="flat" cmpd="sng" w="12700">
            <a:solidFill>
              <a:schemeClr val="lt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200">
                <a:solidFill>
                  <a:srgbClr val="002060"/>
                </a:solidFill>
                <a:latin typeface="Arial Black"/>
                <a:ea typeface="Arial Black"/>
                <a:cs typeface="Arial Black"/>
                <a:sym typeface="Arial Black"/>
              </a:rPr>
              <a:t>RESUBMISSION POSSIBLE</a:t>
            </a:r>
            <a:endParaRPr/>
          </a:p>
        </p:txBody>
      </p:sp>
      <p:sp>
        <p:nvSpPr>
          <p:cNvPr id="390" name="Google Shape;390;p22"/>
          <p:cNvSpPr txBox="1"/>
          <p:nvPr/>
        </p:nvSpPr>
        <p:spPr>
          <a:xfrm>
            <a:off x="1350698" y="5296852"/>
            <a:ext cx="2808314" cy="276999"/>
          </a:xfrm>
          <a:prstGeom prst="rect">
            <a:avLst/>
          </a:prstGeom>
          <a:solidFill>
            <a:srgbClr val="C00000"/>
          </a:solidFill>
          <a:ln cap="flat" cmpd="sng" w="12700">
            <a:solidFill>
              <a:schemeClr val="lt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200">
                <a:solidFill>
                  <a:srgbClr val="002060"/>
                </a:solidFill>
                <a:latin typeface="Arial Black"/>
                <a:ea typeface="Arial Black"/>
                <a:cs typeface="Arial Black"/>
                <a:sym typeface="Arial Black"/>
              </a:rPr>
              <a:t>NOT SUPPORTED</a:t>
            </a:r>
            <a:endParaRPr/>
          </a:p>
        </p:txBody>
      </p:sp>
      <p:grpSp>
        <p:nvGrpSpPr>
          <p:cNvPr id="391" name="Google Shape;391;p22"/>
          <p:cNvGrpSpPr/>
          <p:nvPr/>
        </p:nvGrpSpPr>
        <p:grpSpPr>
          <a:xfrm>
            <a:off x="7136724" y="258997"/>
            <a:ext cx="507075" cy="792086"/>
            <a:chOff x="1795633" y="4293173"/>
            <a:chExt cx="1091264" cy="1704632"/>
          </a:xfrm>
        </p:grpSpPr>
        <p:sp>
          <p:nvSpPr>
            <p:cNvPr id="392" name="Google Shape;392;p22"/>
            <p:cNvSpPr/>
            <p:nvPr/>
          </p:nvSpPr>
          <p:spPr>
            <a:xfrm>
              <a:off x="2147438" y="4901854"/>
              <a:ext cx="459676" cy="1095951"/>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795633" y="4293173"/>
              <a:ext cx="1091264" cy="1037577"/>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grpSp>
      <p:grpSp>
        <p:nvGrpSpPr>
          <p:cNvPr id="394" name="Google Shape;394;p22"/>
          <p:cNvGrpSpPr/>
          <p:nvPr/>
        </p:nvGrpSpPr>
        <p:grpSpPr>
          <a:xfrm>
            <a:off x="7903104" y="179348"/>
            <a:ext cx="343603" cy="536732"/>
            <a:chOff x="1795633" y="4293173"/>
            <a:chExt cx="1091264" cy="1704632"/>
          </a:xfrm>
        </p:grpSpPr>
        <p:sp>
          <p:nvSpPr>
            <p:cNvPr id="395" name="Google Shape;395;p22"/>
            <p:cNvSpPr/>
            <p:nvPr/>
          </p:nvSpPr>
          <p:spPr>
            <a:xfrm>
              <a:off x="2147438" y="4901854"/>
              <a:ext cx="459676" cy="1095951"/>
            </a:xfrm>
            <a:custGeom>
              <a:rect b="b" l="l" r="r" t="t"/>
              <a:pathLst>
                <a:path extrusionOk="0" h="1095951" w="459676">
                  <a:moveTo>
                    <a:pt x="95430" y="63313"/>
                  </a:moveTo>
                  <a:cubicBezTo>
                    <a:pt x="124185" y="50373"/>
                    <a:pt x="247830" y="-54581"/>
                    <a:pt x="285211" y="37434"/>
                  </a:cubicBezTo>
                  <a:cubicBezTo>
                    <a:pt x="322592" y="129449"/>
                    <a:pt x="292400" y="448627"/>
                    <a:pt x="319717" y="615404"/>
                  </a:cubicBezTo>
                  <a:cubicBezTo>
                    <a:pt x="347034" y="782181"/>
                    <a:pt x="500872" y="966211"/>
                    <a:pt x="449113" y="1038098"/>
                  </a:cubicBezTo>
                  <a:cubicBezTo>
                    <a:pt x="397355" y="1109985"/>
                    <a:pt x="59487" y="1117173"/>
                    <a:pt x="9166" y="1046724"/>
                  </a:cubicBezTo>
                  <a:cubicBezTo>
                    <a:pt x="-41155" y="976275"/>
                    <a:pt x="131373" y="767804"/>
                    <a:pt x="147188" y="615404"/>
                  </a:cubicBezTo>
                  <a:cubicBezTo>
                    <a:pt x="163003" y="463004"/>
                    <a:pt x="109807" y="215713"/>
                    <a:pt x="104056" y="132324"/>
                  </a:cubicBezTo>
                  <a:cubicBezTo>
                    <a:pt x="98305" y="48935"/>
                    <a:pt x="108370" y="129449"/>
                    <a:pt x="112683" y="115072"/>
                  </a:cubicBezTo>
                  <a:cubicBezTo>
                    <a:pt x="116996" y="100695"/>
                    <a:pt x="66675" y="76253"/>
                    <a:pt x="95430" y="63313"/>
                  </a:cubicBezTo>
                  <a:close/>
                </a:path>
              </a:pathLst>
            </a:custGeom>
            <a:solidFill>
              <a:srgbClr val="119FC3"/>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795633" y="4293173"/>
              <a:ext cx="1091264" cy="1037577"/>
            </a:xfrm>
            <a:custGeom>
              <a:rect b="b" l="l" r="r" t="t"/>
              <a:pathLst>
                <a:path extrusionOk="0" h="1076824" w="1132541">
                  <a:moveTo>
                    <a:pt x="549306" y="0"/>
                  </a:moveTo>
                  <a:cubicBezTo>
                    <a:pt x="600810" y="0"/>
                    <a:pt x="647732" y="19619"/>
                    <a:pt x="681953" y="52945"/>
                  </a:cubicBezTo>
                  <a:cubicBezTo>
                    <a:pt x="690530" y="50643"/>
                    <a:pt x="699327" y="50298"/>
                    <a:pt x="708205" y="50298"/>
                  </a:cubicBezTo>
                  <a:cubicBezTo>
                    <a:pt x="893299" y="50298"/>
                    <a:pt x="1043347" y="200346"/>
                    <a:pt x="1043347" y="385440"/>
                  </a:cubicBezTo>
                  <a:lnTo>
                    <a:pt x="1038013" y="430520"/>
                  </a:lnTo>
                  <a:cubicBezTo>
                    <a:pt x="1095580" y="462644"/>
                    <a:pt x="1132541" y="524704"/>
                    <a:pt x="1132541" y="595397"/>
                  </a:cubicBezTo>
                  <a:cubicBezTo>
                    <a:pt x="1132541" y="685160"/>
                    <a:pt x="1072950" y="761005"/>
                    <a:pt x="990895" y="784609"/>
                  </a:cubicBezTo>
                  <a:cubicBezTo>
                    <a:pt x="986510" y="889679"/>
                    <a:pt x="899725" y="973260"/>
                    <a:pt x="793418" y="973260"/>
                  </a:cubicBezTo>
                  <a:lnTo>
                    <a:pt x="780821" y="971990"/>
                  </a:lnTo>
                  <a:cubicBezTo>
                    <a:pt x="720747" y="1036885"/>
                    <a:pt x="634582" y="1076824"/>
                    <a:pt x="539087" y="1076824"/>
                  </a:cubicBezTo>
                  <a:cubicBezTo>
                    <a:pt x="459030" y="1076824"/>
                    <a:pt x="385529" y="1048754"/>
                    <a:pt x="328812" y="1000974"/>
                  </a:cubicBezTo>
                  <a:cubicBezTo>
                    <a:pt x="320419" y="1003009"/>
                    <a:pt x="311736" y="1003584"/>
                    <a:pt x="302919" y="1003584"/>
                  </a:cubicBezTo>
                  <a:cubicBezTo>
                    <a:pt x="193309" y="1003584"/>
                    <a:pt x="104453" y="914728"/>
                    <a:pt x="104453" y="805118"/>
                  </a:cubicBezTo>
                  <a:cubicBezTo>
                    <a:pt x="104453" y="787048"/>
                    <a:pt x="106868" y="769542"/>
                    <a:pt x="112208" y="753127"/>
                  </a:cubicBezTo>
                  <a:cubicBezTo>
                    <a:pt x="45442" y="722487"/>
                    <a:pt x="0" y="654715"/>
                    <a:pt x="0" y="576329"/>
                  </a:cubicBezTo>
                  <a:cubicBezTo>
                    <a:pt x="0" y="516726"/>
                    <a:pt x="26273" y="463261"/>
                    <a:pt x="69270" y="428481"/>
                  </a:cubicBezTo>
                  <a:cubicBezTo>
                    <a:pt x="65828" y="418251"/>
                    <a:pt x="65325" y="407650"/>
                    <a:pt x="65325" y="396931"/>
                  </a:cubicBezTo>
                  <a:cubicBezTo>
                    <a:pt x="65325" y="211837"/>
                    <a:pt x="215373" y="61789"/>
                    <a:pt x="400467" y="61789"/>
                  </a:cubicBezTo>
                  <a:lnTo>
                    <a:pt x="406118" y="62359"/>
                  </a:lnTo>
                  <a:cubicBezTo>
                    <a:pt x="441614" y="23705"/>
                    <a:pt x="492692" y="0"/>
                    <a:pt x="549306" y="0"/>
                  </a:cubicBezTo>
                  <a:close/>
                </a:path>
              </a:pathLst>
            </a:custGeom>
            <a:solidFill>
              <a:srgbClr val="27712B"/>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grpSp>
      <p:grpSp>
        <p:nvGrpSpPr>
          <p:cNvPr id="397" name="Google Shape;397;p22"/>
          <p:cNvGrpSpPr/>
          <p:nvPr/>
        </p:nvGrpSpPr>
        <p:grpSpPr>
          <a:xfrm>
            <a:off x="7668344" y="6125661"/>
            <a:ext cx="1204629" cy="544860"/>
            <a:chOff x="1060636" y="2214389"/>
            <a:chExt cx="5959636" cy="2695575"/>
          </a:xfrm>
        </p:grpSpPr>
        <p:pic>
          <p:nvPicPr>
            <p:cNvPr id="398" name="Google Shape;398;p22"/>
            <p:cNvPicPr preferRelativeResize="0"/>
            <p:nvPr/>
          </p:nvPicPr>
          <p:blipFill rotWithShape="1">
            <a:blip r:embed="rId3">
              <a:alphaModFix/>
            </a:blip>
            <a:srcRect b="0" l="0" r="0" t="0"/>
            <a:stretch/>
          </p:blipFill>
          <p:spPr>
            <a:xfrm>
              <a:off x="1060636" y="2214389"/>
              <a:ext cx="3371850" cy="2695575"/>
            </a:xfrm>
            <a:prstGeom prst="rect">
              <a:avLst/>
            </a:prstGeom>
            <a:noFill/>
            <a:ln>
              <a:noFill/>
            </a:ln>
          </p:spPr>
        </p:pic>
        <p:pic>
          <p:nvPicPr>
            <p:cNvPr id="399" name="Google Shape;399;p22"/>
            <p:cNvPicPr preferRelativeResize="0"/>
            <p:nvPr/>
          </p:nvPicPr>
          <p:blipFill rotWithShape="1">
            <a:blip r:embed="rId4">
              <a:alphaModFix/>
            </a:blip>
            <a:srcRect b="0" l="0" r="0" t="0"/>
            <a:stretch/>
          </p:blipFill>
          <p:spPr>
            <a:xfrm>
              <a:off x="4572000" y="2375921"/>
              <a:ext cx="2448272" cy="233044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