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10287000" cx="18288000"/>
  <p:notesSz cx="6858000" cy="9144000"/>
  <p:embeddedFontLst>
    <p:embeddedFont>
      <p:font typeface="Arimo"/>
      <p:regular r:id="rId14"/>
      <p:bold r:id="rId15"/>
      <p:italic r:id="rId16"/>
      <p:boldItalic r:id="rId17"/>
    </p:embeddedFont>
    <p:embeddedFont>
      <p:font typeface="Aleo"/>
      <p:regular r:id="rId18"/>
      <p:bold r:id="rId19"/>
      <p:italic r:id="rId20"/>
      <p:boldItalic r:id="rId21"/>
    </p:embeddedFont>
    <p:embeddedFont>
      <p:font typeface="Oswald"/>
      <p:regular r:id="rId22"/>
      <p:bold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4" roundtripDataSignature="AMtx7mjXap41CvaCD6AKUUkGeyb+qdRBE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Aleo-italic.fntdata"/><Relationship Id="rId11" Type="http://schemas.openxmlformats.org/officeDocument/2006/relationships/slide" Target="slides/slide6.xml"/><Relationship Id="rId22" Type="http://schemas.openxmlformats.org/officeDocument/2006/relationships/font" Target="fonts/Oswald-regular.fntdata"/><Relationship Id="rId10" Type="http://schemas.openxmlformats.org/officeDocument/2006/relationships/slide" Target="slides/slide5.xml"/><Relationship Id="rId21" Type="http://schemas.openxmlformats.org/officeDocument/2006/relationships/font" Target="fonts/Aleo-boldItalic.fntdata"/><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font" Target="fonts/Oswald-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Arimo-bold.fntdata"/><Relationship Id="rId14" Type="http://schemas.openxmlformats.org/officeDocument/2006/relationships/font" Target="fonts/Arimo-regular.fntdata"/><Relationship Id="rId17" Type="http://schemas.openxmlformats.org/officeDocument/2006/relationships/font" Target="fonts/Arimo-boldItalic.fntdata"/><Relationship Id="rId16" Type="http://schemas.openxmlformats.org/officeDocument/2006/relationships/font" Target="fonts/Arimo-italic.fntdata"/><Relationship Id="rId5" Type="http://schemas.openxmlformats.org/officeDocument/2006/relationships/notesMaster" Target="notesMasters/notesMaster1.xml"/><Relationship Id="rId19" Type="http://schemas.openxmlformats.org/officeDocument/2006/relationships/font" Target="fonts/Aleo-bold.fntdata"/><Relationship Id="rId6" Type="http://schemas.openxmlformats.org/officeDocument/2006/relationships/slide" Target="slides/slide1.xml"/><Relationship Id="rId18" Type="http://schemas.openxmlformats.org/officeDocument/2006/relationships/font" Target="fonts/Ale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2" name="Google Shape;9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8" name="Google Shape;9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4" name="Google Shape;10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0" name="Google Shape;11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4" name="Google Shape;12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7" name="Google Shape;13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0" name="Google Shape;15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9"/>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0"/>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0"/>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1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1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1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1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1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8"/>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EFFF2"/>
        </a:solidFill>
      </p:bgPr>
    </p:bg>
    <p:spTree>
      <p:nvGrpSpPr>
        <p:cNvPr id="83" name="Shape 83"/>
        <p:cNvGrpSpPr/>
        <p:nvPr/>
      </p:nvGrpSpPr>
      <p:grpSpPr>
        <a:xfrm>
          <a:off x="0" y="0"/>
          <a:ext cx="0" cy="0"/>
          <a:chOff x="0" y="0"/>
          <a:chExt cx="0" cy="0"/>
        </a:xfrm>
      </p:grpSpPr>
      <p:grpSp>
        <p:nvGrpSpPr>
          <p:cNvPr id="84" name="Google Shape;84;p1"/>
          <p:cNvGrpSpPr/>
          <p:nvPr/>
        </p:nvGrpSpPr>
        <p:grpSpPr>
          <a:xfrm>
            <a:off x="4402336" y="5684684"/>
            <a:ext cx="9483328" cy="3573616"/>
            <a:chOff x="0" y="-133350"/>
            <a:chExt cx="12644438" cy="4764822"/>
          </a:xfrm>
        </p:grpSpPr>
        <p:sp>
          <p:nvSpPr>
            <p:cNvPr id="85" name="Google Shape;85;p1"/>
            <p:cNvSpPr txBox="1"/>
            <p:nvPr/>
          </p:nvSpPr>
          <p:spPr>
            <a:xfrm>
              <a:off x="17859" y="-133350"/>
              <a:ext cx="12609863" cy="1346537"/>
            </a:xfrm>
            <a:prstGeom prst="rect">
              <a:avLst/>
            </a:prstGeom>
            <a:noFill/>
            <a:ln>
              <a:noFill/>
            </a:ln>
          </p:spPr>
          <p:txBody>
            <a:bodyPr anchorCtr="0" anchor="t" bIns="0" lIns="0" spcFirstLastPara="1" rIns="0" wrap="square" tIns="0">
              <a:spAutoFit/>
            </a:bodyPr>
            <a:lstStyle/>
            <a:p>
              <a:pPr indent="0" lvl="0" marL="0" marR="0" rtl="0" algn="ctr">
                <a:lnSpc>
                  <a:spcPct val="139996"/>
                </a:lnSpc>
                <a:spcBef>
                  <a:spcPts val="0"/>
                </a:spcBef>
                <a:spcAft>
                  <a:spcPts val="0"/>
                </a:spcAft>
                <a:buClr>
                  <a:srgbClr val="000000"/>
                </a:buClr>
                <a:buSzPts val="5943"/>
                <a:buFont typeface="Arial"/>
                <a:buNone/>
              </a:pPr>
              <a:r>
                <a:rPr b="1" i="0" lang="en-US" sz="5943" u="none" cap="none" strike="noStrike">
                  <a:solidFill>
                    <a:srgbClr val="242D3C"/>
                  </a:solidFill>
                  <a:latin typeface="Aleo"/>
                  <a:ea typeface="Aleo"/>
                  <a:cs typeface="Aleo"/>
                  <a:sym typeface="Aleo"/>
                </a:rPr>
                <a:t>the art of</a:t>
              </a:r>
              <a:endParaRPr b="0" i="0" sz="1400" u="none" cap="none" strike="noStrike">
                <a:solidFill>
                  <a:srgbClr val="000000"/>
                </a:solidFill>
                <a:latin typeface="Arial"/>
                <a:ea typeface="Arial"/>
                <a:cs typeface="Arial"/>
                <a:sym typeface="Arial"/>
              </a:endParaRPr>
            </a:p>
          </p:txBody>
        </p:sp>
        <p:sp>
          <p:nvSpPr>
            <p:cNvPr id="86" name="Google Shape;86;p1"/>
            <p:cNvSpPr txBox="1"/>
            <p:nvPr/>
          </p:nvSpPr>
          <p:spPr>
            <a:xfrm>
              <a:off x="47559" y="1113318"/>
              <a:ext cx="12573000" cy="2378988"/>
            </a:xfrm>
            <a:prstGeom prst="rect">
              <a:avLst/>
            </a:prstGeom>
            <a:noFill/>
            <a:ln>
              <a:noFill/>
            </a:ln>
          </p:spPr>
          <p:txBody>
            <a:bodyPr anchorCtr="0" anchor="t" bIns="0" lIns="0" spcFirstLastPara="1" rIns="0" wrap="square" tIns="0">
              <a:spAutoFit/>
            </a:bodyPr>
            <a:lstStyle/>
            <a:p>
              <a:pPr indent="0" lvl="0" marL="0" marR="0" rtl="0" algn="ctr">
                <a:lnSpc>
                  <a:spcPct val="140003"/>
                </a:lnSpc>
                <a:spcBef>
                  <a:spcPts val="0"/>
                </a:spcBef>
                <a:spcAft>
                  <a:spcPts val="0"/>
                </a:spcAft>
                <a:buClr>
                  <a:srgbClr val="000000"/>
                </a:buClr>
                <a:buSzPts val="10754"/>
                <a:buFont typeface="Arial"/>
                <a:buNone/>
              </a:pPr>
              <a:r>
                <a:rPr b="1" i="0" lang="en-US" sz="10754" u="none" cap="none" strike="noStrike">
                  <a:solidFill>
                    <a:srgbClr val="65B8E8"/>
                  </a:solidFill>
                  <a:latin typeface="Oswald"/>
                  <a:ea typeface="Oswald"/>
                  <a:cs typeface="Oswald"/>
                  <a:sym typeface="Oswald"/>
                </a:rPr>
                <a:t>NETWORKING</a:t>
              </a:r>
              <a:endParaRPr b="0" i="0" sz="1400" u="none" cap="none" strike="noStrike">
                <a:solidFill>
                  <a:srgbClr val="000000"/>
                </a:solidFill>
                <a:latin typeface="Arial"/>
                <a:ea typeface="Arial"/>
                <a:cs typeface="Arial"/>
                <a:sym typeface="Arial"/>
              </a:endParaRPr>
            </a:p>
          </p:txBody>
        </p:sp>
        <p:sp>
          <p:nvSpPr>
            <p:cNvPr id="87" name="Google Shape;87;p1"/>
            <p:cNvSpPr txBox="1"/>
            <p:nvPr/>
          </p:nvSpPr>
          <p:spPr>
            <a:xfrm>
              <a:off x="0" y="3299222"/>
              <a:ext cx="12644438" cy="1332250"/>
            </a:xfrm>
            <a:prstGeom prst="rect">
              <a:avLst/>
            </a:prstGeom>
            <a:noFill/>
            <a:ln>
              <a:noFill/>
            </a:ln>
          </p:spPr>
          <p:txBody>
            <a:bodyPr anchorCtr="0" anchor="t" bIns="0" lIns="0" spcFirstLastPara="1" rIns="0" wrap="square" tIns="0">
              <a:spAutoFit/>
            </a:bodyPr>
            <a:lstStyle/>
            <a:p>
              <a:pPr indent="0" lvl="0" marL="0" marR="0" rtl="0" algn="ctr">
                <a:lnSpc>
                  <a:spcPct val="462222"/>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id="88" name="Google Shape;88;p1"/>
          <p:cNvPicPr preferRelativeResize="0"/>
          <p:nvPr/>
        </p:nvPicPr>
        <p:blipFill rotWithShape="1">
          <a:blip r:embed="rId3">
            <a:alphaModFix/>
          </a:blip>
          <a:srcRect b="0" l="0" r="0" t="0"/>
          <a:stretch/>
        </p:blipFill>
        <p:spPr>
          <a:xfrm>
            <a:off x="7314784" y="1306049"/>
            <a:ext cx="3658431" cy="4114800"/>
          </a:xfrm>
          <a:prstGeom prst="rect">
            <a:avLst/>
          </a:prstGeom>
          <a:noFill/>
          <a:ln>
            <a:noFill/>
          </a:ln>
        </p:spPr>
      </p:pic>
      <p:sp>
        <p:nvSpPr>
          <p:cNvPr id="89" name="Google Shape;89;p1"/>
          <p:cNvSpPr txBox="1"/>
          <p:nvPr/>
        </p:nvSpPr>
        <p:spPr>
          <a:xfrm>
            <a:off x="919325" y="8638550"/>
            <a:ext cx="145668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latin typeface="Calibri"/>
                <a:ea typeface="Calibri"/>
                <a:cs typeface="Calibri"/>
                <a:sym typeface="Calibri"/>
              </a:rPr>
              <a:t>IFHOHYP STUDY SESSION 2021</a:t>
            </a:r>
            <a:endParaRPr>
              <a:latin typeface="Calibri"/>
              <a:ea typeface="Calibri"/>
              <a:cs typeface="Calibri"/>
              <a:sym typeface="Calibri"/>
            </a:endParaRPr>
          </a:p>
          <a:p>
            <a:pPr indent="0" lvl="0" marL="0" rtl="0" algn="l">
              <a:spcBef>
                <a:spcPts val="0"/>
              </a:spcBef>
              <a:spcAft>
                <a:spcPts val="0"/>
              </a:spcAft>
              <a:buNone/>
            </a:pPr>
            <a:r>
              <a:rPr lang="en-US">
                <a:latin typeface="Calibri"/>
                <a:ea typeface="Calibri"/>
                <a:cs typeface="Calibri"/>
                <a:sym typeface="Calibri"/>
              </a:rPr>
              <a:t>CREATED AND PRESENTED BY KAVE NORI. </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4878"/>
        </a:solidFill>
      </p:bgPr>
    </p:bg>
    <p:spTree>
      <p:nvGrpSpPr>
        <p:cNvPr id="93" name="Shape 93"/>
        <p:cNvGrpSpPr/>
        <p:nvPr/>
      </p:nvGrpSpPr>
      <p:grpSpPr>
        <a:xfrm>
          <a:off x="0" y="0"/>
          <a:ext cx="0" cy="0"/>
          <a:chOff x="0" y="0"/>
          <a:chExt cx="0" cy="0"/>
        </a:xfrm>
      </p:grpSpPr>
      <p:sp>
        <p:nvSpPr>
          <p:cNvPr id="94" name="Google Shape;94;p2"/>
          <p:cNvSpPr txBox="1"/>
          <p:nvPr/>
        </p:nvSpPr>
        <p:spPr>
          <a:xfrm>
            <a:off x="6334690" y="2534964"/>
            <a:ext cx="9426900" cy="2927100"/>
          </a:xfrm>
          <a:prstGeom prst="rect">
            <a:avLst/>
          </a:prstGeom>
          <a:noFill/>
          <a:ln>
            <a:noFill/>
          </a:ln>
        </p:spPr>
        <p:txBody>
          <a:bodyPr anchorCtr="0" anchor="t" bIns="0" lIns="0" spcFirstLastPara="1" rIns="0" wrap="square" tIns="0">
            <a:spAutoFit/>
          </a:bodyPr>
          <a:lstStyle/>
          <a:p>
            <a:pPr indent="0" lvl="0" marL="0" marR="0" rtl="0" algn="r">
              <a:lnSpc>
                <a:spcPct val="139992"/>
              </a:lnSpc>
              <a:spcBef>
                <a:spcPts val="0"/>
              </a:spcBef>
              <a:spcAft>
                <a:spcPts val="0"/>
              </a:spcAft>
              <a:buClr>
                <a:srgbClr val="000000"/>
              </a:buClr>
              <a:buSzPts val="7924"/>
              <a:buFont typeface="Arial"/>
              <a:buNone/>
            </a:pPr>
            <a:r>
              <a:rPr b="1" i="0" lang="en-US" sz="7924" u="none" cap="none" strike="noStrike">
                <a:solidFill>
                  <a:srgbClr val="FEFFF2"/>
                </a:solidFill>
                <a:latin typeface="Oswald"/>
                <a:ea typeface="Oswald"/>
                <a:cs typeface="Oswald"/>
                <a:sym typeface="Oswald"/>
              </a:rPr>
              <a:t>EVERYONE DOES IT BUT WHAT IT IS?</a:t>
            </a:r>
            <a:endParaRPr b="0" i="0" sz="1400" u="none" cap="none" strike="noStrike">
              <a:solidFill>
                <a:srgbClr val="000000"/>
              </a:solidFill>
              <a:latin typeface="Arial"/>
              <a:ea typeface="Arial"/>
              <a:cs typeface="Arial"/>
              <a:sym typeface="Arial"/>
            </a:endParaRPr>
          </a:p>
        </p:txBody>
      </p:sp>
      <p:pic>
        <p:nvPicPr>
          <p:cNvPr id="95" name="Google Shape;95;p2"/>
          <p:cNvPicPr preferRelativeResize="0"/>
          <p:nvPr/>
        </p:nvPicPr>
        <p:blipFill rotWithShape="1">
          <a:blip r:embed="rId3">
            <a:alphaModFix/>
          </a:blip>
          <a:srcRect b="0" l="0" r="0" t="0"/>
          <a:stretch/>
        </p:blipFill>
        <p:spPr>
          <a:xfrm>
            <a:off x="1885960" y="4054329"/>
            <a:ext cx="4572199" cy="472863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EFFF2"/>
        </a:solidFill>
      </p:bgPr>
    </p:bg>
    <p:spTree>
      <p:nvGrpSpPr>
        <p:cNvPr id="99" name="Shape 99"/>
        <p:cNvGrpSpPr/>
        <p:nvPr/>
      </p:nvGrpSpPr>
      <p:grpSpPr>
        <a:xfrm>
          <a:off x="0" y="0"/>
          <a:ext cx="0" cy="0"/>
          <a:chOff x="0" y="0"/>
          <a:chExt cx="0" cy="0"/>
        </a:xfrm>
      </p:grpSpPr>
      <p:sp>
        <p:nvSpPr>
          <p:cNvPr id="100" name="Google Shape;100;p3"/>
          <p:cNvSpPr txBox="1"/>
          <p:nvPr/>
        </p:nvSpPr>
        <p:spPr>
          <a:xfrm>
            <a:off x="3315893" y="741546"/>
            <a:ext cx="11656200" cy="6363600"/>
          </a:xfrm>
          <a:prstGeom prst="rect">
            <a:avLst/>
          </a:prstGeom>
          <a:noFill/>
          <a:ln>
            <a:noFill/>
          </a:ln>
        </p:spPr>
        <p:txBody>
          <a:bodyPr anchorCtr="0" anchor="t" bIns="0" lIns="0" spcFirstLastPara="1" rIns="0" wrap="square" tIns="0">
            <a:spAutoFit/>
          </a:bodyPr>
          <a:lstStyle/>
          <a:p>
            <a:pPr indent="0" lvl="0" marL="0" marR="0" rtl="0" algn="just">
              <a:lnSpc>
                <a:spcPct val="139980"/>
              </a:lnSpc>
              <a:spcBef>
                <a:spcPts val="0"/>
              </a:spcBef>
              <a:spcAft>
                <a:spcPts val="0"/>
              </a:spcAft>
              <a:buClr>
                <a:srgbClr val="000000"/>
              </a:buClr>
              <a:buSzPts val="3064"/>
              <a:buFont typeface="Arial"/>
              <a:buNone/>
            </a:pPr>
            <a:r>
              <a:rPr b="1" i="0" lang="en-US" sz="3064" u="none" cap="none" strike="noStrike">
                <a:solidFill>
                  <a:srgbClr val="242D3C"/>
                </a:solidFill>
                <a:latin typeface="Aleo"/>
                <a:ea typeface="Aleo"/>
                <a:cs typeface="Aleo"/>
                <a:sym typeface="Aleo"/>
              </a:rPr>
              <a:t>Many people believe that networking</a:t>
            </a:r>
            <a:r>
              <a:rPr b="1" i="0" lang="en-US" sz="2487" u="none" cap="none" strike="noStrike">
                <a:solidFill>
                  <a:srgbClr val="242D3C"/>
                </a:solidFill>
                <a:latin typeface="Arimo"/>
                <a:ea typeface="Arimo"/>
                <a:cs typeface="Arimo"/>
                <a:sym typeface="Arimo"/>
              </a:rPr>
              <a:t> </a:t>
            </a:r>
            <a:r>
              <a:rPr b="1" i="0" lang="en-US" sz="2987" u="none" cap="none" strike="noStrike">
                <a:solidFill>
                  <a:srgbClr val="242D3C"/>
                </a:solidFill>
                <a:latin typeface="Aleo"/>
                <a:ea typeface="Aleo"/>
                <a:cs typeface="Aleo"/>
                <a:sym typeface="Aleo"/>
              </a:rPr>
              <a:t>means calling everyone and asking them for a job. However networking is a two way street: it is a way of </a:t>
            </a:r>
            <a:r>
              <a:rPr b="1" i="0" lang="en-US" sz="2987" u="none" cap="none" strike="noStrike">
                <a:solidFill>
                  <a:srgbClr val="FF1616"/>
                </a:solidFill>
                <a:latin typeface="Aleo"/>
                <a:ea typeface="Aleo"/>
                <a:cs typeface="Aleo"/>
                <a:sym typeface="Aleo"/>
              </a:rPr>
              <a:t>getting to know someone better</a:t>
            </a:r>
            <a:r>
              <a:rPr b="1" i="0" lang="en-US" sz="2987" u="none" cap="none" strike="noStrike">
                <a:solidFill>
                  <a:srgbClr val="242D3C"/>
                </a:solidFill>
                <a:latin typeface="Aleo"/>
                <a:ea typeface="Aleo"/>
                <a:cs typeface="Aleo"/>
                <a:sym typeface="Aleo"/>
              </a:rPr>
              <a:t> and finding ways they might be able to help you and how you can help them in return.</a:t>
            </a:r>
            <a:r>
              <a:rPr b="1" i="0" lang="en-US" sz="3064" u="none" cap="none" strike="noStrike">
                <a:solidFill>
                  <a:srgbClr val="242D3C"/>
                </a:solidFill>
                <a:latin typeface="Aleo"/>
                <a:ea typeface="Aleo"/>
                <a:cs typeface="Aleo"/>
                <a:sym typeface="Aleo"/>
              </a:rPr>
              <a:t>A professional networking event is a great opportunity to present yourself, make new connections and even find yourself a new job. </a:t>
            </a:r>
            <a:endParaRPr b="0" i="0" sz="1400" u="none" cap="none" strike="noStrike">
              <a:solidFill>
                <a:srgbClr val="000000"/>
              </a:solidFill>
              <a:latin typeface="Arial"/>
              <a:ea typeface="Arial"/>
              <a:cs typeface="Arial"/>
              <a:sym typeface="Arial"/>
            </a:endParaRPr>
          </a:p>
          <a:p>
            <a:pPr indent="0" lvl="0" marL="0" marR="0" rtl="0" algn="just">
              <a:lnSpc>
                <a:spcPct val="139980"/>
              </a:lnSpc>
              <a:spcBef>
                <a:spcPts val="0"/>
              </a:spcBef>
              <a:spcAft>
                <a:spcPts val="0"/>
              </a:spcAft>
              <a:buClr>
                <a:srgbClr val="000000"/>
              </a:buClr>
              <a:buSzPts val="3064"/>
              <a:buFont typeface="Arial"/>
              <a:buNone/>
            </a:pPr>
            <a:r>
              <a:t/>
            </a:r>
            <a:endParaRPr b="1" i="0" sz="3064" u="none" cap="none" strike="noStrike">
              <a:solidFill>
                <a:srgbClr val="242D3C"/>
              </a:solidFill>
              <a:latin typeface="Aleo"/>
              <a:ea typeface="Aleo"/>
              <a:cs typeface="Aleo"/>
              <a:sym typeface="Aleo"/>
            </a:endParaRPr>
          </a:p>
          <a:p>
            <a:pPr indent="0" lvl="0" marL="0" marR="0" rtl="0" algn="just">
              <a:lnSpc>
                <a:spcPct val="139980"/>
              </a:lnSpc>
              <a:spcBef>
                <a:spcPts val="0"/>
              </a:spcBef>
              <a:spcAft>
                <a:spcPts val="0"/>
              </a:spcAft>
              <a:buClr>
                <a:srgbClr val="000000"/>
              </a:buClr>
              <a:buSzPts val="3064"/>
              <a:buFont typeface="Arial"/>
              <a:buNone/>
            </a:pPr>
            <a:r>
              <a:rPr b="1" i="0" lang="en-US" sz="3064" u="none" cap="none" strike="noStrike">
                <a:solidFill>
                  <a:srgbClr val="242D3C"/>
                </a:solidFill>
                <a:latin typeface="Aleo"/>
                <a:ea typeface="Aleo"/>
                <a:cs typeface="Aleo"/>
                <a:sym typeface="Aleo"/>
              </a:rPr>
              <a:t>To become a successful networker, you should follow the belief that </a:t>
            </a:r>
            <a:r>
              <a:rPr b="1" i="0" lang="en-US" sz="3064" u="none" cap="none" strike="noStrike">
                <a:solidFill>
                  <a:srgbClr val="FF1616"/>
                </a:solidFill>
                <a:latin typeface="Aleo"/>
                <a:ea typeface="Aleo"/>
                <a:cs typeface="Aleo"/>
                <a:sym typeface="Aleo"/>
              </a:rPr>
              <a:t>everyone has something to learn and gain</a:t>
            </a:r>
            <a:r>
              <a:rPr b="1" i="0" lang="en-US" sz="3064" u="none" cap="none" strike="noStrike">
                <a:solidFill>
                  <a:srgbClr val="242D3C"/>
                </a:solidFill>
                <a:latin typeface="Aleo"/>
                <a:ea typeface="Aleo"/>
                <a:cs typeface="Aleo"/>
                <a:sym typeface="Aleo"/>
              </a:rPr>
              <a:t>.</a:t>
            </a:r>
            <a:endParaRPr b="0" i="0" sz="1400" u="none" cap="none" strike="noStrike">
              <a:solidFill>
                <a:srgbClr val="000000"/>
              </a:solidFill>
              <a:latin typeface="Arial"/>
              <a:ea typeface="Arial"/>
              <a:cs typeface="Arial"/>
              <a:sym typeface="Arial"/>
            </a:endParaRPr>
          </a:p>
        </p:txBody>
      </p:sp>
      <p:pic>
        <p:nvPicPr>
          <p:cNvPr id="101" name="Google Shape;101;p3"/>
          <p:cNvPicPr preferRelativeResize="0"/>
          <p:nvPr/>
        </p:nvPicPr>
        <p:blipFill rotWithShape="1">
          <a:blip r:embed="rId3">
            <a:alphaModFix/>
          </a:blip>
          <a:srcRect b="0" l="0" r="0" t="0"/>
          <a:stretch/>
        </p:blipFill>
        <p:spPr>
          <a:xfrm>
            <a:off x="7084931" y="7393584"/>
            <a:ext cx="4118138" cy="249147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5B8E8"/>
        </a:solidFill>
      </p:bgPr>
    </p:bg>
    <p:spTree>
      <p:nvGrpSpPr>
        <p:cNvPr id="105" name="Shape 105"/>
        <p:cNvGrpSpPr/>
        <p:nvPr/>
      </p:nvGrpSpPr>
      <p:grpSpPr>
        <a:xfrm>
          <a:off x="0" y="0"/>
          <a:ext cx="0" cy="0"/>
          <a:chOff x="0" y="0"/>
          <a:chExt cx="0" cy="0"/>
        </a:xfrm>
      </p:grpSpPr>
      <p:sp>
        <p:nvSpPr>
          <p:cNvPr id="106" name="Google Shape;106;p4"/>
          <p:cNvSpPr txBox="1"/>
          <p:nvPr/>
        </p:nvSpPr>
        <p:spPr>
          <a:xfrm>
            <a:off x="3681272" y="3286241"/>
            <a:ext cx="6456164" cy="2755285"/>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Clr>
                <a:srgbClr val="000000"/>
              </a:buClr>
              <a:buSzPts val="7924"/>
              <a:buFont typeface="Arial"/>
              <a:buNone/>
            </a:pPr>
            <a:r>
              <a:rPr b="1" i="0" lang="en-US" sz="7924" u="none" cap="none" strike="noStrike">
                <a:solidFill>
                  <a:srgbClr val="FEFFF2"/>
                </a:solidFill>
                <a:latin typeface="Oswald"/>
                <a:ea typeface="Oswald"/>
                <a:cs typeface="Oswald"/>
                <a:sym typeface="Oswald"/>
              </a:rPr>
              <a:t>HOW TO NETWORK?</a:t>
            </a:r>
            <a:endParaRPr b="0" i="0" sz="1400" u="none" cap="none" strike="noStrike">
              <a:solidFill>
                <a:srgbClr val="000000"/>
              </a:solidFill>
              <a:latin typeface="Arial"/>
              <a:ea typeface="Arial"/>
              <a:cs typeface="Arial"/>
              <a:sym typeface="Arial"/>
            </a:endParaRPr>
          </a:p>
        </p:txBody>
      </p:sp>
      <p:pic>
        <p:nvPicPr>
          <p:cNvPr id="107" name="Google Shape;107;p4"/>
          <p:cNvPicPr preferRelativeResize="0"/>
          <p:nvPr/>
        </p:nvPicPr>
        <p:blipFill rotWithShape="1">
          <a:blip r:embed="rId3">
            <a:alphaModFix/>
          </a:blip>
          <a:srcRect b="0" l="0" r="0" t="0"/>
          <a:stretch/>
        </p:blipFill>
        <p:spPr>
          <a:xfrm>
            <a:off x="10137436" y="3086100"/>
            <a:ext cx="4114800" cy="4114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4878"/>
        </a:solidFill>
      </p:bgPr>
    </p:bg>
    <p:spTree>
      <p:nvGrpSpPr>
        <p:cNvPr id="111" name="Shape 111"/>
        <p:cNvGrpSpPr/>
        <p:nvPr/>
      </p:nvGrpSpPr>
      <p:grpSpPr>
        <a:xfrm>
          <a:off x="0" y="0"/>
          <a:ext cx="0" cy="0"/>
          <a:chOff x="0" y="0"/>
          <a:chExt cx="0" cy="0"/>
        </a:xfrm>
      </p:grpSpPr>
      <p:sp>
        <p:nvSpPr>
          <p:cNvPr id="112" name="Google Shape;112;p5"/>
          <p:cNvSpPr txBox="1"/>
          <p:nvPr/>
        </p:nvSpPr>
        <p:spPr>
          <a:xfrm>
            <a:off x="3330702" y="4243587"/>
            <a:ext cx="5491800" cy="12198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Clr>
                <a:srgbClr val="000000"/>
              </a:buClr>
              <a:buSzPts val="7924"/>
              <a:buFont typeface="Arial"/>
              <a:buNone/>
            </a:pPr>
            <a:r>
              <a:rPr b="1" i="0" lang="en-US" sz="7924" u="none" cap="none" strike="noStrike">
                <a:solidFill>
                  <a:srgbClr val="FEFFF2"/>
                </a:solidFill>
                <a:latin typeface="Oswald"/>
                <a:ea typeface="Oswald"/>
                <a:cs typeface="Oswald"/>
                <a:sym typeface="Oswald"/>
              </a:rPr>
              <a:t>PEOPLE</a:t>
            </a:r>
            <a:endParaRPr b="0" i="0" sz="1400" u="none" cap="none" strike="noStrike">
              <a:solidFill>
                <a:srgbClr val="000000"/>
              </a:solidFill>
              <a:latin typeface="Arial"/>
              <a:ea typeface="Arial"/>
              <a:cs typeface="Arial"/>
              <a:sym typeface="Arial"/>
            </a:endParaRPr>
          </a:p>
        </p:txBody>
      </p:sp>
      <p:sp>
        <p:nvSpPr>
          <p:cNvPr id="113" name="Google Shape;113;p5"/>
          <p:cNvSpPr txBox="1"/>
          <p:nvPr/>
        </p:nvSpPr>
        <p:spPr>
          <a:xfrm>
            <a:off x="3303984" y="3243153"/>
            <a:ext cx="5465311" cy="1043241"/>
          </a:xfrm>
          <a:prstGeom prst="rect">
            <a:avLst/>
          </a:prstGeom>
          <a:noFill/>
          <a:ln>
            <a:noFill/>
          </a:ln>
        </p:spPr>
        <p:txBody>
          <a:bodyPr anchorCtr="0" anchor="t" bIns="0" lIns="0" spcFirstLastPara="1" rIns="0" wrap="square" tIns="0">
            <a:spAutoFit/>
          </a:bodyPr>
          <a:lstStyle/>
          <a:p>
            <a:pPr indent="0" lvl="0" marL="0" marR="0" rtl="0" algn="ctr">
              <a:lnSpc>
                <a:spcPct val="139996"/>
              </a:lnSpc>
              <a:spcBef>
                <a:spcPts val="0"/>
              </a:spcBef>
              <a:spcAft>
                <a:spcPts val="0"/>
              </a:spcAft>
              <a:buClr>
                <a:srgbClr val="000000"/>
              </a:buClr>
              <a:buSzPts val="5943"/>
              <a:buFont typeface="Arial"/>
              <a:buNone/>
            </a:pPr>
            <a:r>
              <a:rPr b="1" i="0" lang="en-US" sz="5943" u="none" cap="none" strike="noStrike">
                <a:solidFill>
                  <a:srgbClr val="242D3C"/>
                </a:solidFill>
                <a:latin typeface="Aleo"/>
                <a:ea typeface="Aleo"/>
                <a:cs typeface="Aleo"/>
                <a:sym typeface="Aleo"/>
              </a:rPr>
              <a:t>be open to meet</a:t>
            </a:r>
            <a:endParaRPr b="0" i="0" sz="1400" u="none" cap="none" strike="noStrike">
              <a:solidFill>
                <a:srgbClr val="000000"/>
              </a:solidFill>
              <a:latin typeface="Arial"/>
              <a:ea typeface="Arial"/>
              <a:cs typeface="Arial"/>
              <a:sym typeface="Arial"/>
            </a:endParaRPr>
          </a:p>
        </p:txBody>
      </p:sp>
      <p:sp>
        <p:nvSpPr>
          <p:cNvPr id="114" name="Google Shape;114;p5"/>
          <p:cNvSpPr txBox="1"/>
          <p:nvPr/>
        </p:nvSpPr>
        <p:spPr>
          <a:xfrm>
            <a:off x="3357482" y="5663334"/>
            <a:ext cx="5438400" cy="3687600"/>
          </a:xfrm>
          <a:prstGeom prst="rect">
            <a:avLst/>
          </a:prstGeom>
          <a:noFill/>
          <a:ln>
            <a:noFill/>
          </a:ln>
        </p:spPr>
        <p:txBody>
          <a:bodyPr anchorCtr="0" anchor="t" bIns="0" lIns="0" spcFirstLastPara="1" rIns="0" wrap="square" tIns="0">
            <a:spAutoFit/>
          </a:bodyPr>
          <a:lstStyle/>
          <a:p>
            <a:pPr indent="0" lvl="0" marL="0" marR="0" rtl="0" algn="just">
              <a:lnSpc>
                <a:spcPct val="139973"/>
              </a:lnSpc>
              <a:spcBef>
                <a:spcPts val="0"/>
              </a:spcBef>
              <a:spcAft>
                <a:spcPts val="0"/>
              </a:spcAft>
              <a:buClr>
                <a:srgbClr val="000000"/>
              </a:buClr>
              <a:buSzPts val="1964"/>
              <a:buFont typeface="Arial"/>
              <a:buNone/>
            </a:pPr>
            <a:r>
              <a:rPr b="1" i="0" lang="en-US" sz="1964" u="none" cap="none" strike="noStrike">
                <a:solidFill>
                  <a:srgbClr val="FFFFFF"/>
                </a:solidFill>
                <a:latin typeface="Aleo"/>
                <a:ea typeface="Aleo"/>
                <a:cs typeface="Aleo"/>
                <a:sym typeface="Aleo"/>
              </a:rPr>
              <a:t>meet them through your friends, acquaintances etc. Seek out like-minded or key contacts you would like to know better within your LinkedIn profile, Google Plus, Twitter and more. </a:t>
            </a:r>
            <a:endParaRPr b="0" i="0" sz="1100" u="none" cap="none" strike="noStrike">
              <a:solidFill>
                <a:srgbClr val="000000"/>
              </a:solidFill>
              <a:latin typeface="Arial"/>
              <a:ea typeface="Arial"/>
              <a:cs typeface="Arial"/>
              <a:sym typeface="Arial"/>
            </a:endParaRPr>
          </a:p>
          <a:p>
            <a:pPr indent="0" lvl="0" marL="0" marR="0" rtl="0" algn="just">
              <a:lnSpc>
                <a:spcPct val="139973"/>
              </a:lnSpc>
              <a:spcBef>
                <a:spcPts val="0"/>
              </a:spcBef>
              <a:spcAft>
                <a:spcPts val="0"/>
              </a:spcAft>
              <a:buClr>
                <a:srgbClr val="000000"/>
              </a:buClr>
              <a:buSzPts val="1964"/>
              <a:buFont typeface="Arial"/>
              <a:buNone/>
            </a:pPr>
            <a:r>
              <a:t/>
            </a:r>
            <a:endParaRPr b="1" i="0" sz="1964" u="none" cap="none" strike="noStrike">
              <a:solidFill>
                <a:srgbClr val="FFFFFF"/>
              </a:solidFill>
              <a:latin typeface="Aleo"/>
              <a:ea typeface="Aleo"/>
              <a:cs typeface="Aleo"/>
              <a:sym typeface="Aleo"/>
            </a:endParaRPr>
          </a:p>
          <a:p>
            <a:pPr indent="0" lvl="0" marL="0" marR="0" rtl="0" algn="just">
              <a:lnSpc>
                <a:spcPct val="139973"/>
              </a:lnSpc>
              <a:spcBef>
                <a:spcPts val="0"/>
              </a:spcBef>
              <a:spcAft>
                <a:spcPts val="0"/>
              </a:spcAft>
              <a:buClr>
                <a:srgbClr val="000000"/>
              </a:buClr>
              <a:buSzPts val="1964"/>
              <a:buFont typeface="Arial"/>
              <a:buNone/>
            </a:pPr>
            <a:r>
              <a:rPr b="1" i="0" lang="en-US" sz="1964" u="none" cap="none" strike="noStrike">
                <a:solidFill>
                  <a:srgbClr val="FFFFFF"/>
                </a:solidFill>
                <a:latin typeface="Aleo"/>
                <a:ea typeface="Aleo"/>
                <a:cs typeface="Aleo"/>
                <a:sym typeface="Aleo"/>
              </a:rPr>
              <a:t>Try commenting on a link they post or responding to a comment they make, start a conversation with them and offer them value in return. </a:t>
            </a:r>
            <a:endParaRPr b="0" i="0" sz="1100" u="none" cap="none" strike="noStrike">
              <a:solidFill>
                <a:srgbClr val="000000"/>
              </a:solidFill>
              <a:latin typeface="Arial"/>
              <a:ea typeface="Arial"/>
              <a:cs typeface="Arial"/>
              <a:sym typeface="Arial"/>
            </a:endParaRPr>
          </a:p>
        </p:txBody>
      </p:sp>
      <p:pic>
        <p:nvPicPr>
          <p:cNvPr id="115" name="Google Shape;115;p5"/>
          <p:cNvPicPr preferRelativeResize="0"/>
          <p:nvPr/>
        </p:nvPicPr>
        <p:blipFill rotWithShape="1">
          <a:blip r:embed="rId3">
            <a:alphaModFix/>
          </a:blip>
          <a:srcRect b="0" l="0" r="0" t="0"/>
          <a:stretch/>
        </p:blipFill>
        <p:spPr>
          <a:xfrm>
            <a:off x="4689920" y="475108"/>
            <a:ext cx="2719886" cy="2719886"/>
          </a:xfrm>
          <a:prstGeom prst="rect">
            <a:avLst/>
          </a:prstGeom>
          <a:noFill/>
          <a:ln>
            <a:noFill/>
          </a:ln>
        </p:spPr>
      </p:pic>
      <p:sp>
        <p:nvSpPr>
          <p:cNvPr id="116" name="Google Shape;116;p5"/>
          <p:cNvSpPr txBox="1"/>
          <p:nvPr/>
        </p:nvSpPr>
        <p:spPr>
          <a:xfrm>
            <a:off x="9832014" y="5252584"/>
            <a:ext cx="5491800" cy="13548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Clr>
                <a:srgbClr val="000000"/>
              </a:buClr>
              <a:buSzPts val="7924"/>
              <a:buFont typeface="Arial"/>
              <a:buNone/>
            </a:pPr>
            <a:r>
              <a:rPr b="1" i="0" lang="en-US" sz="7924" u="none" cap="none" strike="noStrike">
                <a:solidFill>
                  <a:srgbClr val="FEFFF2"/>
                </a:solidFill>
                <a:latin typeface="Oswald"/>
                <a:ea typeface="Oswald"/>
                <a:cs typeface="Oswald"/>
                <a:sym typeface="Oswald"/>
              </a:rPr>
              <a:t>ADVICE</a:t>
            </a:r>
            <a:endParaRPr b="0" i="0" sz="1400" u="none" cap="none" strike="noStrike">
              <a:solidFill>
                <a:srgbClr val="000000"/>
              </a:solidFill>
              <a:latin typeface="Arial"/>
              <a:ea typeface="Arial"/>
              <a:cs typeface="Arial"/>
              <a:sym typeface="Arial"/>
            </a:endParaRPr>
          </a:p>
        </p:txBody>
      </p:sp>
      <p:sp>
        <p:nvSpPr>
          <p:cNvPr id="117" name="Google Shape;117;p5"/>
          <p:cNvSpPr txBox="1"/>
          <p:nvPr/>
        </p:nvSpPr>
        <p:spPr>
          <a:xfrm>
            <a:off x="9832014" y="4555205"/>
            <a:ext cx="5465400" cy="1043100"/>
          </a:xfrm>
          <a:prstGeom prst="rect">
            <a:avLst/>
          </a:prstGeom>
          <a:noFill/>
          <a:ln>
            <a:noFill/>
          </a:ln>
        </p:spPr>
        <p:txBody>
          <a:bodyPr anchorCtr="0" anchor="t" bIns="0" lIns="0" spcFirstLastPara="1" rIns="0" wrap="square" tIns="0">
            <a:spAutoFit/>
          </a:bodyPr>
          <a:lstStyle/>
          <a:p>
            <a:pPr indent="0" lvl="0" marL="0" marR="0" rtl="0" algn="ctr">
              <a:lnSpc>
                <a:spcPct val="139996"/>
              </a:lnSpc>
              <a:spcBef>
                <a:spcPts val="0"/>
              </a:spcBef>
              <a:spcAft>
                <a:spcPts val="0"/>
              </a:spcAft>
              <a:buClr>
                <a:srgbClr val="000000"/>
              </a:buClr>
              <a:buSzPts val="5943"/>
              <a:buFont typeface="Arial"/>
              <a:buNone/>
            </a:pPr>
            <a:r>
              <a:rPr b="1" i="0" lang="en-US" sz="5943" u="none" cap="none" strike="noStrike">
                <a:solidFill>
                  <a:srgbClr val="242D3C"/>
                </a:solidFill>
                <a:latin typeface="Aleo"/>
                <a:ea typeface="Aleo"/>
                <a:cs typeface="Aleo"/>
                <a:sym typeface="Aleo"/>
              </a:rPr>
              <a:t>ask for</a:t>
            </a:r>
            <a:endParaRPr b="0" i="0" sz="1400" u="none" cap="none" strike="noStrike">
              <a:solidFill>
                <a:srgbClr val="000000"/>
              </a:solidFill>
              <a:latin typeface="Arial"/>
              <a:ea typeface="Arial"/>
              <a:cs typeface="Arial"/>
              <a:sym typeface="Arial"/>
            </a:endParaRPr>
          </a:p>
        </p:txBody>
      </p:sp>
      <p:sp>
        <p:nvSpPr>
          <p:cNvPr id="118" name="Google Shape;118;p5"/>
          <p:cNvSpPr txBox="1"/>
          <p:nvPr/>
        </p:nvSpPr>
        <p:spPr>
          <a:xfrm>
            <a:off x="9885431" y="6653934"/>
            <a:ext cx="5438522" cy="2367558"/>
          </a:xfrm>
          <a:prstGeom prst="rect">
            <a:avLst/>
          </a:prstGeom>
          <a:noFill/>
          <a:ln>
            <a:noFill/>
          </a:ln>
        </p:spPr>
        <p:txBody>
          <a:bodyPr anchorCtr="0" anchor="t" bIns="0" lIns="0" spcFirstLastPara="1" rIns="0" wrap="square" tIns="0">
            <a:spAutoFit/>
          </a:bodyPr>
          <a:lstStyle/>
          <a:p>
            <a:pPr indent="0" lvl="0" marL="0" marR="0" rtl="0" algn="just">
              <a:lnSpc>
                <a:spcPct val="139973"/>
              </a:lnSpc>
              <a:spcBef>
                <a:spcPts val="0"/>
              </a:spcBef>
              <a:spcAft>
                <a:spcPts val="0"/>
              </a:spcAft>
              <a:buClr>
                <a:srgbClr val="000000"/>
              </a:buClr>
              <a:buSzPts val="2264"/>
              <a:buFont typeface="Arial"/>
              <a:buNone/>
            </a:pPr>
            <a:r>
              <a:rPr b="1" i="0" lang="en-US" sz="2264" u="none" cap="none" strike="noStrike">
                <a:solidFill>
                  <a:srgbClr val="FFFFFF"/>
                </a:solidFill>
                <a:latin typeface="Aleo"/>
                <a:ea typeface="Aleo"/>
                <a:cs typeface="Aleo"/>
                <a:sym typeface="Aleo"/>
              </a:rPr>
              <a:t>When you establish relationship, ask second person for advice, what can you improve. Also, you can ask your contacts if they can recommend a professional organisation or the names of some of the people you should be talking with.</a:t>
            </a:r>
            <a:endParaRPr b="0" i="0" sz="1400" u="none" cap="none" strike="noStrike">
              <a:solidFill>
                <a:srgbClr val="000000"/>
              </a:solidFill>
              <a:latin typeface="Arial"/>
              <a:ea typeface="Arial"/>
              <a:cs typeface="Arial"/>
              <a:sym typeface="Arial"/>
            </a:endParaRPr>
          </a:p>
        </p:txBody>
      </p:sp>
      <p:pic>
        <p:nvPicPr>
          <p:cNvPr id="119" name="Google Shape;119;p5"/>
          <p:cNvPicPr preferRelativeResize="0"/>
          <p:nvPr/>
        </p:nvPicPr>
        <p:blipFill rotWithShape="1">
          <a:blip r:embed="rId3">
            <a:alphaModFix/>
          </a:blip>
          <a:srcRect b="0" l="0" r="0" t="0"/>
          <a:stretch/>
        </p:blipFill>
        <p:spPr>
          <a:xfrm>
            <a:off x="11244749" y="1696766"/>
            <a:ext cx="2719886" cy="2719886"/>
          </a:xfrm>
          <a:prstGeom prst="rect">
            <a:avLst/>
          </a:prstGeom>
          <a:noFill/>
          <a:ln>
            <a:noFill/>
          </a:ln>
        </p:spPr>
      </p:pic>
      <p:sp>
        <p:nvSpPr>
          <p:cNvPr id="120" name="Google Shape;120;p5"/>
          <p:cNvSpPr txBox="1"/>
          <p:nvPr/>
        </p:nvSpPr>
        <p:spPr>
          <a:xfrm>
            <a:off x="5299770" y="828675"/>
            <a:ext cx="1500188" cy="1749504"/>
          </a:xfrm>
          <a:prstGeom prst="rect">
            <a:avLst/>
          </a:prstGeom>
          <a:noFill/>
          <a:ln>
            <a:noFill/>
          </a:ln>
        </p:spPr>
        <p:txBody>
          <a:bodyPr anchorCtr="0" anchor="t" bIns="0" lIns="0" spcFirstLastPara="1" rIns="0" wrap="square" tIns="0">
            <a:spAutoFit/>
          </a:bodyPr>
          <a:lstStyle/>
          <a:p>
            <a:pPr indent="0" lvl="0" marL="0" marR="0" rtl="0" algn="ctr">
              <a:lnSpc>
                <a:spcPct val="139998"/>
              </a:lnSpc>
              <a:spcBef>
                <a:spcPts val="0"/>
              </a:spcBef>
              <a:spcAft>
                <a:spcPts val="0"/>
              </a:spcAft>
              <a:buClr>
                <a:srgbClr val="000000"/>
              </a:buClr>
              <a:buSzPts val="10188"/>
              <a:buFont typeface="Arial"/>
              <a:buNone/>
            </a:pPr>
            <a:r>
              <a:rPr b="1" i="0" lang="en-US" sz="10188" u="none" cap="none" strike="noStrike">
                <a:solidFill>
                  <a:srgbClr val="65B8E8"/>
                </a:solidFill>
                <a:latin typeface="Aleo"/>
                <a:ea typeface="Aleo"/>
                <a:cs typeface="Aleo"/>
                <a:sym typeface="Aleo"/>
              </a:rPr>
              <a:t>01</a:t>
            </a:r>
            <a:endParaRPr b="0" i="0" sz="1400" u="none" cap="none" strike="noStrike">
              <a:solidFill>
                <a:srgbClr val="000000"/>
              </a:solidFill>
              <a:latin typeface="Arial"/>
              <a:ea typeface="Arial"/>
              <a:cs typeface="Arial"/>
              <a:sym typeface="Arial"/>
            </a:endParaRPr>
          </a:p>
        </p:txBody>
      </p:sp>
      <p:sp>
        <p:nvSpPr>
          <p:cNvPr id="121" name="Google Shape;121;p5"/>
          <p:cNvSpPr txBox="1"/>
          <p:nvPr/>
        </p:nvSpPr>
        <p:spPr>
          <a:xfrm>
            <a:off x="11854598" y="2081944"/>
            <a:ext cx="1500188" cy="1749504"/>
          </a:xfrm>
          <a:prstGeom prst="rect">
            <a:avLst/>
          </a:prstGeom>
          <a:noFill/>
          <a:ln>
            <a:noFill/>
          </a:ln>
        </p:spPr>
        <p:txBody>
          <a:bodyPr anchorCtr="0" anchor="t" bIns="0" lIns="0" spcFirstLastPara="1" rIns="0" wrap="square" tIns="0">
            <a:spAutoFit/>
          </a:bodyPr>
          <a:lstStyle/>
          <a:p>
            <a:pPr indent="0" lvl="0" marL="0" marR="0" rtl="0" algn="ctr">
              <a:lnSpc>
                <a:spcPct val="139998"/>
              </a:lnSpc>
              <a:spcBef>
                <a:spcPts val="0"/>
              </a:spcBef>
              <a:spcAft>
                <a:spcPts val="0"/>
              </a:spcAft>
              <a:buClr>
                <a:srgbClr val="000000"/>
              </a:buClr>
              <a:buSzPts val="10188"/>
              <a:buFont typeface="Arial"/>
              <a:buNone/>
            </a:pPr>
            <a:r>
              <a:rPr b="1" i="0" lang="en-US" sz="10188" u="none" cap="none" strike="noStrike">
                <a:solidFill>
                  <a:srgbClr val="65B8E8"/>
                </a:solidFill>
                <a:latin typeface="Aleo"/>
                <a:ea typeface="Aleo"/>
                <a:cs typeface="Aleo"/>
                <a:sym typeface="Aleo"/>
              </a:rPr>
              <a:t>02</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5B8E8"/>
        </a:solidFill>
      </p:bgPr>
    </p:bg>
    <p:spTree>
      <p:nvGrpSpPr>
        <p:cNvPr id="125" name="Shape 125"/>
        <p:cNvGrpSpPr/>
        <p:nvPr/>
      </p:nvGrpSpPr>
      <p:grpSpPr>
        <a:xfrm>
          <a:off x="0" y="0"/>
          <a:ext cx="0" cy="0"/>
          <a:chOff x="0" y="0"/>
          <a:chExt cx="0" cy="0"/>
        </a:xfrm>
      </p:grpSpPr>
      <p:sp>
        <p:nvSpPr>
          <p:cNvPr id="126" name="Google Shape;126;p6"/>
          <p:cNvSpPr txBox="1"/>
          <p:nvPr/>
        </p:nvSpPr>
        <p:spPr>
          <a:xfrm>
            <a:off x="2774581" y="4437756"/>
            <a:ext cx="5491939" cy="1354872"/>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Clr>
                <a:srgbClr val="000000"/>
              </a:buClr>
              <a:buSzPts val="7924"/>
              <a:buFont typeface="Arial"/>
              <a:buNone/>
            </a:pPr>
            <a:r>
              <a:rPr b="1" i="0" lang="en-US" sz="7924" u="none" cap="none" strike="noStrike">
                <a:solidFill>
                  <a:srgbClr val="FEFFF2"/>
                </a:solidFill>
                <a:latin typeface="Oswald"/>
                <a:ea typeface="Oswald"/>
                <a:cs typeface="Oswald"/>
                <a:sym typeface="Oswald"/>
              </a:rPr>
              <a:t>CONCISE</a:t>
            </a:r>
            <a:endParaRPr b="0" i="0" sz="1400" u="none" cap="none" strike="noStrike">
              <a:solidFill>
                <a:srgbClr val="000000"/>
              </a:solidFill>
              <a:latin typeface="Arial"/>
              <a:ea typeface="Arial"/>
              <a:cs typeface="Arial"/>
              <a:sym typeface="Arial"/>
            </a:endParaRPr>
          </a:p>
        </p:txBody>
      </p:sp>
      <p:sp>
        <p:nvSpPr>
          <p:cNvPr id="127" name="Google Shape;127;p6"/>
          <p:cNvSpPr txBox="1"/>
          <p:nvPr/>
        </p:nvSpPr>
        <p:spPr>
          <a:xfrm>
            <a:off x="2801209" y="3698099"/>
            <a:ext cx="5465311" cy="1043241"/>
          </a:xfrm>
          <a:prstGeom prst="rect">
            <a:avLst/>
          </a:prstGeom>
          <a:noFill/>
          <a:ln>
            <a:noFill/>
          </a:ln>
        </p:spPr>
        <p:txBody>
          <a:bodyPr anchorCtr="0" anchor="t" bIns="0" lIns="0" spcFirstLastPara="1" rIns="0" wrap="square" tIns="0">
            <a:spAutoFit/>
          </a:bodyPr>
          <a:lstStyle/>
          <a:p>
            <a:pPr indent="0" lvl="0" marL="0" marR="0" rtl="0" algn="ctr">
              <a:lnSpc>
                <a:spcPct val="139996"/>
              </a:lnSpc>
              <a:spcBef>
                <a:spcPts val="0"/>
              </a:spcBef>
              <a:spcAft>
                <a:spcPts val="0"/>
              </a:spcAft>
              <a:buClr>
                <a:srgbClr val="000000"/>
              </a:buClr>
              <a:buSzPts val="5943"/>
              <a:buFont typeface="Arial"/>
              <a:buNone/>
            </a:pPr>
            <a:r>
              <a:rPr b="1" i="0" lang="en-US" sz="5943" u="none" cap="none" strike="noStrike">
                <a:solidFill>
                  <a:srgbClr val="242D3C"/>
                </a:solidFill>
                <a:latin typeface="Aleo"/>
                <a:ea typeface="Aleo"/>
                <a:cs typeface="Aleo"/>
                <a:sym typeface="Aleo"/>
              </a:rPr>
              <a:t>be </a:t>
            </a:r>
            <a:endParaRPr b="0" i="0" sz="1400" u="none" cap="none" strike="noStrike">
              <a:solidFill>
                <a:srgbClr val="000000"/>
              </a:solidFill>
              <a:latin typeface="Arial"/>
              <a:ea typeface="Arial"/>
              <a:cs typeface="Arial"/>
              <a:sym typeface="Arial"/>
            </a:endParaRPr>
          </a:p>
        </p:txBody>
      </p:sp>
      <p:sp>
        <p:nvSpPr>
          <p:cNvPr id="128" name="Google Shape;128;p6"/>
          <p:cNvSpPr txBox="1"/>
          <p:nvPr/>
        </p:nvSpPr>
        <p:spPr>
          <a:xfrm>
            <a:off x="2827998" y="5928896"/>
            <a:ext cx="5438400" cy="3275100"/>
          </a:xfrm>
          <a:prstGeom prst="rect">
            <a:avLst/>
          </a:prstGeom>
          <a:noFill/>
          <a:ln>
            <a:noFill/>
          </a:ln>
        </p:spPr>
        <p:txBody>
          <a:bodyPr anchorCtr="0" anchor="t" bIns="0" lIns="0" spcFirstLastPara="1" rIns="0" wrap="square" tIns="0">
            <a:spAutoFit/>
          </a:bodyPr>
          <a:lstStyle/>
          <a:p>
            <a:pPr indent="0" lvl="0" marL="0" marR="0" rtl="0" algn="just">
              <a:lnSpc>
                <a:spcPct val="139973"/>
              </a:lnSpc>
              <a:spcBef>
                <a:spcPts val="0"/>
              </a:spcBef>
              <a:spcAft>
                <a:spcPts val="0"/>
              </a:spcAft>
              <a:buClr>
                <a:srgbClr val="000000"/>
              </a:buClr>
              <a:buSzPts val="2264"/>
              <a:buFont typeface="Arial"/>
              <a:buNone/>
            </a:pPr>
            <a:r>
              <a:rPr b="1" i="0" lang="en-US" sz="2264" u="none" cap="none" strike="noStrike">
                <a:solidFill>
                  <a:srgbClr val="000000"/>
                </a:solidFill>
                <a:latin typeface="Aleo"/>
                <a:ea typeface="Aleo"/>
                <a:cs typeface="Aleo"/>
                <a:sym typeface="Aleo"/>
              </a:rPr>
              <a:t>Don't take too much of time of person you speak to, unless you want to bore her/him to death! By planning what do you want to present you can show your professional approach. (Applicable in the case if you want to present your idea for e.g. social campaign).</a:t>
            </a:r>
            <a:endParaRPr b="0" i="0" sz="1400" u="none" cap="none" strike="noStrike">
              <a:solidFill>
                <a:srgbClr val="000000"/>
              </a:solidFill>
              <a:latin typeface="Arial"/>
              <a:ea typeface="Arial"/>
              <a:cs typeface="Arial"/>
              <a:sym typeface="Arial"/>
            </a:endParaRPr>
          </a:p>
        </p:txBody>
      </p:sp>
      <p:pic>
        <p:nvPicPr>
          <p:cNvPr id="129" name="Google Shape;129;p6"/>
          <p:cNvPicPr preferRelativeResize="0"/>
          <p:nvPr/>
        </p:nvPicPr>
        <p:blipFill rotWithShape="1">
          <a:blip r:embed="rId3">
            <a:alphaModFix/>
          </a:blip>
          <a:srcRect b="0" l="0" r="0" t="0"/>
          <a:stretch/>
        </p:blipFill>
        <p:spPr>
          <a:xfrm>
            <a:off x="4160607" y="960379"/>
            <a:ext cx="2719886" cy="2719886"/>
          </a:xfrm>
          <a:prstGeom prst="rect">
            <a:avLst/>
          </a:prstGeom>
          <a:noFill/>
          <a:ln>
            <a:noFill/>
          </a:ln>
        </p:spPr>
      </p:pic>
      <p:sp>
        <p:nvSpPr>
          <p:cNvPr id="130" name="Google Shape;130;p6"/>
          <p:cNvSpPr txBox="1"/>
          <p:nvPr/>
        </p:nvSpPr>
        <p:spPr>
          <a:xfrm>
            <a:off x="9479025" y="4991100"/>
            <a:ext cx="5491939" cy="1354872"/>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Clr>
                <a:srgbClr val="000000"/>
              </a:buClr>
              <a:buSzPts val="7924"/>
              <a:buFont typeface="Arial"/>
              <a:buNone/>
            </a:pPr>
            <a:r>
              <a:rPr b="1" i="0" lang="en-US" sz="7924" u="none" cap="none" strike="noStrike">
                <a:solidFill>
                  <a:srgbClr val="FEFFF2"/>
                </a:solidFill>
                <a:latin typeface="Oswald"/>
                <a:ea typeface="Oswald"/>
                <a:cs typeface="Oswald"/>
                <a:sym typeface="Oswald"/>
              </a:rPr>
              <a:t>LISTEN!</a:t>
            </a:r>
            <a:endParaRPr b="0" i="0" sz="1400" u="none" cap="none" strike="noStrike">
              <a:solidFill>
                <a:srgbClr val="000000"/>
              </a:solidFill>
              <a:latin typeface="Arial"/>
              <a:ea typeface="Arial"/>
              <a:cs typeface="Arial"/>
              <a:sym typeface="Arial"/>
            </a:endParaRPr>
          </a:p>
        </p:txBody>
      </p:sp>
      <p:sp>
        <p:nvSpPr>
          <p:cNvPr id="131" name="Google Shape;131;p6"/>
          <p:cNvSpPr txBox="1"/>
          <p:nvPr/>
        </p:nvSpPr>
        <p:spPr>
          <a:xfrm>
            <a:off x="9532441" y="6494502"/>
            <a:ext cx="5438522" cy="2763798"/>
          </a:xfrm>
          <a:prstGeom prst="rect">
            <a:avLst/>
          </a:prstGeom>
          <a:noFill/>
          <a:ln>
            <a:noFill/>
          </a:ln>
        </p:spPr>
        <p:txBody>
          <a:bodyPr anchorCtr="0" anchor="t" bIns="0" lIns="0" spcFirstLastPara="1" rIns="0" wrap="square" tIns="0">
            <a:spAutoFit/>
          </a:bodyPr>
          <a:lstStyle/>
          <a:p>
            <a:pPr indent="0" lvl="0" marL="0" marR="0" rtl="0" algn="just">
              <a:lnSpc>
                <a:spcPct val="139973"/>
              </a:lnSpc>
              <a:spcBef>
                <a:spcPts val="0"/>
              </a:spcBef>
              <a:spcAft>
                <a:spcPts val="0"/>
              </a:spcAft>
              <a:buClr>
                <a:srgbClr val="000000"/>
              </a:buClr>
              <a:buSzPts val="2264"/>
              <a:buFont typeface="Arial"/>
              <a:buNone/>
            </a:pPr>
            <a:r>
              <a:rPr b="1" i="0" lang="en-US" sz="2264" u="none" cap="none" strike="noStrike">
                <a:solidFill>
                  <a:srgbClr val="000000"/>
                </a:solidFill>
                <a:latin typeface="Aleo"/>
                <a:ea typeface="Aleo"/>
                <a:cs typeface="Aleo"/>
                <a:sym typeface="Aleo"/>
              </a:rPr>
              <a:t>When networking, be sure that you don’t do all the talking. The key to being a good conversationalist is being a good listener. Ask questions about this person too. It will help you to get someone to know better and to recognize what you can do with her/him. </a:t>
            </a:r>
            <a:endParaRPr b="0" i="0" sz="1400" u="none" cap="none" strike="noStrike">
              <a:solidFill>
                <a:srgbClr val="000000"/>
              </a:solidFill>
              <a:latin typeface="Arial"/>
              <a:ea typeface="Arial"/>
              <a:cs typeface="Arial"/>
              <a:sym typeface="Arial"/>
            </a:endParaRPr>
          </a:p>
        </p:txBody>
      </p:sp>
      <p:pic>
        <p:nvPicPr>
          <p:cNvPr id="132" name="Google Shape;132;p6"/>
          <p:cNvPicPr preferRelativeResize="0"/>
          <p:nvPr/>
        </p:nvPicPr>
        <p:blipFill rotWithShape="1">
          <a:blip r:embed="rId3">
            <a:alphaModFix/>
          </a:blip>
          <a:srcRect b="0" l="0" r="0" t="0"/>
          <a:stretch/>
        </p:blipFill>
        <p:spPr>
          <a:xfrm>
            <a:off x="11049000" y="2251347"/>
            <a:ext cx="2719886" cy="2719886"/>
          </a:xfrm>
          <a:prstGeom prst="rect">
            <a:avLst/>
          </a:prstGeom>
          <a:noFill/>
          <a:ln>
            <a:noFill/>
          </a:ln>
        </p:spPr>
      </p:pic>
      <p:sp>
        <p:nvSpPr>
          <p:cNvPr id="133" name="Google Shape;133;p6"/>
          <p:cNvSpPr txBox="1"/>
          <p:nvPr/>
        </p:nvSpPr>
        <p:spPr>
          <a:xfrm>
            <a:off x="4770457" y="1338860"/>
            <a:ext cx="1500188" cy="1762423"/>
          </a:xfrm>
          <a:prstGeom prst="rect">
            <a:avLst/>
          </a:prstGeom>
          <a:noFill/>
          <a:ln>
            <a:noFill/>
          </a:ln>
        </p:spPr>
        <p:txBody>
          <a:bodyPr anchorCtr="0" anchor="t" bIns="0" lIns="0" spcFirstLastPara="1" rIns="0" wrap="square" tIns="0">
            <a:spAutoFit/>
          </a:bodyPr>
          <a:lstStyle/>
          <a:p>
            <a:pPr indent="0" lvl="0" marL="0" marR="0" rtl="0" algn="ctr">
              <a:lnSpc>
                <a:spcPct val="139998"/>
              </a:lnSpc>
              <a:spcBef>
                <a:spcPts val="0"/>
              </a:spcBef>
              <a:spcAft>
                <a:spcPts val="0"/>
              </a:spcAft>
              <a:buClr>
                <a:srgbClr val="000000"/>
              </a:buClr>
              <a:buSzPts val="10188"/>
              <a:buFont typeface="Arial"/>
              <a:buNone/>
            </a:pPr>
            <a:r>
              <a:rPr b="1" i="0" lang="en-US" sz="10188" u="none" cap="none" strike="noStrike">
                <a:solidFill>
                  <a:srgbClr val="E84878"/>
                </a:solidFill>
                <a:latin typeface="Aleo"/>
                <a:ea typeface="Aleo"/>
                <a:cs typeface="Aleo"/>
                <a:sym typeface="Aleo"/>
              </a:rPr>
              <a:t>03</a:t>
            </a:r>
            <a:endParaRPr b="0" i="0" sz="1400" u="none" cap="none" strike="noStrike">
              <a:solidFill>
                <a:srgbClr val="000000"/>
              </a:solidFill>
              <a:latin typeface="Arial"/>
              <a:ea typeface="Arial"/>
              <a:cs typeface="Arial"/>
              <a:sym typeface="Arial"/>
            </a:endParaRPr>
          </a:p>
        </p:txBody>
      </p:sp>
      <p:sp>
        <p:nvSpPr>
          <p:cNvPr id="134" name="Google Shape;134;p6"/>
          <p:cNvSpPr txBox="1"/>
          <p:nvPr/>
        </p:nvSpPr>
        <p:spPr>
          <a:xfrm>
            <a:off x="11658849" y="2730078"/>
            <a:ext cx="1500188" cy="1762423"/>
          </a:xfrm>
          <a:prstGeom prst="rect">
            <a:avLst/>
          </a:prstGeom>
          <a:noFill/>
          <a:ln>
            <a:noFill/>
          </a:ln>
        </p:spPr>
        <p:txBody>
          <a:bodyPr anchorCtr="0" anchor="t" bIns="0" lIns="0" spcFirstLastPara="1" rIns="0" wrap="square" tIns="0">
            <a:spAutoFit/>
          </a:bodyPr>
          <a:lstStyle/>
          <a:p>
            <a:pPr indent="0" lvl="0" marL="0" marR="0" rtl="0" algn="ctr">
              <a:lnSpc>
                <a:spcPct val="139998"/>
              </a:lnSpc>
              <a:spcBef>
                <a:spcPts val="0"/>
              </a:spcBef>
              <a:spcAft>
                <a:spcPts val="0"/>
              </a:spcAft>
              <a:buClr>
                <a:srgbClr val="000000"/>
              </a:buClr>
              <a:buSzPts val="10188"/>
              <a:buFont typeface="Arial"/>
              <a:buNone/>
            </a:pPr>
            <a:r>
              <a:rPr b="1" i="0" lang="en-US" sz="10188" u="none" cap="none" strike="noStrike">
                <a:solidFill>
                  <a:srgbClr val="E84878"/>
                </a:solidFill>
                <a:latin typeface="Aleo"/>
                <a:ea typeface="Aleo"/>
                <a:cs typeface="Aleo"/>
                <a:sym typeface="Aleo"/>
              </a:rPr>
              <a:t>04</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4878"/>
        </a:solidFill>
      </p:bgPr>
    </p:bg>
    <p:spTree>
      <p:nvGrpSpPr>
        <p:cNvPr id="138" name="Shape 138"/>
        <p:cNvGrpSpPr/>
        <p:nvPr/>
      </p:nvGrpSpPr>
      <p:grpSpPr>
        <a:xfrm>
          <a:off x="0" y="0"/>
          <a:ext cx="0" cy="0"/>
          <a:chOff x="0" y="0"/>
          <a:chExt cx="0" cy="0"/>
        </a:xfrm>
      </p:grpSpPr>
      <p:sp>
        <p:nvSpPr>
          <p:cNvPr id="139" name="Google Shape;139;p7"/>
          <p:cNvSpPr txBox="1"/>
          <p:nvPr/>
        </p:nvSpPr>
        <p:spPr>
          <a:xfrm>
            <a:off x="3304065" y="4505057"/>
            <a:ext cx="5491939" cy="1354872"/>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Clr>
                <a:srgbClr val="000000"/>
              </a:buClr>
              <a:buSzPts val="7924"/>
              <a:buFont typeface="Arial"/>
              <a:buNone/>
            </a:pPr>
            <a:r>
              <a:rPr b="1" i="0" lang="en-US" sz="7924" u="none" cap="none" strike="noStrike">
                <a:solidFill>
                  <a:srgbClr val="FEFFF2"/>
                </a:solidFill>
                <a:latin typeface="Oswald"/>
                <a:ea typeface="Oswald"/>
                <a:cs typeface="Oswald"/>
                <a:sym typeface="Oswald"/>
              </a:rPr>
              <a:t>FOLLOW UP</a:t>
            </a:r>
            <a:endParaRPr b="0" i="0" sz="1400" u="none" cap="none" strike="noStrike">
              <a:solidFill>
                <a:srgbClr val="000000"/>
              </a:solidFill>
              <a:latin typeface="Arial"/>
              <a:ea typeface="Arial"/>
              <a:cs typeface="Arial"/>
              <a:sym typeface="Arial"/>
            </a:endParaRPr>
          </a:p>
        </p:txBody>
      </p:sp>
      <p:sp>
        <p:nvSpPr>
          <p:cNvPr id="140" name="Google Shape;140;p7"/>
          <p:cNvSpPr txBox="1"/>
          <p:nvPr/>
        </p:nvSpPr>
        <p:spPr>
          <a:xfrm>
            <a:off x="3357482" y="5913217"/>
            <a:ext cx="5438522" cy="3410863"/>
          </a:xfrm>
          <a:prstGeom prst="rect">
            <a:avLst/>
          </a:prstGeom>
          <a:noFill/>
          <a:ln>
            <a:noFill/>
          </a:ln>
        </p:spPr>
        <p:txBody>
          <a:bodyPr anchorCtr="0" anchor="t" bIns="0" lIns="0" spcFirstLastPara="1" rIns="0" wrap="square" tIns="0">
            <a:spAutoFit/>
          </a:bodyPr>
          <a:lstStyle/>
          <a:p>
            <a:pPr indent="0" lvl="0" marL="0" marR="0" rtl="0" algn="just">
              <a:lnSpc>
                <a:spcPct val="139974"/>
              </a:lnSpc>
              <a:spcBef>
                <a:spcPts val="0"/>
              </a:spcBef>
              <a:spcAft>
                <a:spcPts val="0"/>
              </a:spcAft>
              <a:buClr>
                <a:srgbClr val="000000"/>
              </a:buClr>
              <a:buSzPts val="2364"/>
              <a:buFont typeface="Arial"/>
              <a:buNone/>
            </a:pPr>
            <a:r>
              <a:rPr b="1" i="0" lang="en-US" sz="2364" u="none" cap="none" strike="noStrike">
                <a:solidFill>
                  <a:srgbClr val="FFFFFF"/>
                </a:solidFill>
                <a:latin typeface="Aleo"/>
                <a:ea typeface="Aleo"/>
                <a:cs typeface="Aleo"/>
                <a:sym typeface="Aleo"/>
              </a:rPr>
              <a:t>If you want to establish rapport with another person, create a reason to keep the relationship going. If you read an article that adds to a discussion you had during a networking meeting, save it and send it to them with a brief note on what you found interesting and how you think it could benefit them.</a:t>
            </a:r>
            <a:endParaRPr b="0" i="0" sz="1400" u="none" cap="none" strike="noStrike">
              <a:solidFill>
                <a:srgbClr val="000000"/>
              </a:solidFill>
              <a:latin typeface="Arial"/>
              <a:ea typeface="Arial"/>
              <a:cs typeface="Arial"/>
              <a:sym typeface="Arial"/>
            </a:endParaRPr>
          </a:p>
        </p:txBody>
      </p:sp>
      <p:pic>
        <p:nvPicPr>
          <p:cNvPr id="141" name="Google Shape;141;p7"/>
          <p:cNvPicPr preferRelativeResize="0"/>
          <p:nvPr/>
        </p:nvPicPr>
        <p:blipFill rotWithShape="1">
          <a:blip r:embed="rId3">
            <a:alphaModFix/>
          </a:blip>
          <a:srcRect b="0" l="0" r="0" t="0"/>
          <a:stretch/>
        </p:blipFill>
        <p:spPr>
          <a:xfrm>
            <a:off x="4716800" y="1577526"/>
            <a:ext cx="2719886" cy="2719886"/>
          </a:xfrm>
          <a:prstGeom prst="rect">
            <a:avLst/>
          </a:prstGeom>
          <a:noFill/>
          <a:ln>
            <a:noFill/>
          </a:ln>
        </p:spPr>
      </p:pic>
      <p:sp>
        <p:nvSpPr>
          <p:cNvPr id="142" name="Google Shape;142;p7"/>
          <p:cNvSpPr txBox="1"/>
          <p:nvPr/>
        </p:nvSpPr>
        <p:spPr>
          <a:xfrm>
            <a:off x="10032952" y="4505050"/>
            <a:ext cx="5491800" cy="1219800"/>
          </a:xfrm>
          <a:prstGeom prst="rect">
            <a:avLst/>
          </a:prstGeom>
          <a:noFill/>
          <a:ln>
            <a:noFill/>
          </a:ln>
        </p:spPr>
        <p:txBody>
          <a:bodyPr anchorCtr="0" anchor="t" bIns="0" lIns="0" spcFirstLastPara="1" rIns="0" wrap="square" tIns="0">
            <a:spAutoFit/>
          </a:bodyPr>
          <a:lstStyle/>
          <a:p>
            <a:pPr indent="0" lvl="0" marL="0" marR="0" rtl="0" algn="ctr">
              <a:lnSpc>
                <a:spcPct val="139992"/>
              </a:lnSpc>
              <a:spcBef>
                <a:spcPts val="0"/>
              </a:spcBef>
              <a:spcAft>
                <a:spcPts val="0"/>
              </a:spcAft>
              <a:buClr>
                <a:srgbClr val="000000"/>
              </a:buClr>
              <a:buSzPts val="7924"/>
              <a:buFont typeface="Arial"/>
              <a:buNone/>
            </a:pPr>
            <a:r>
              <a:rPr b="1" i="0" lang="en-US" sz="7924" u="none" cap="none" strike="noStrike">
                <a:solidFill>
                  <a:srgbClr val="FEFFF2"/>
                </a:solidFill>
                <a:latin typeface="Oswald"/>
                <a:ea typeface="Oswald"/>
                <a:cs typeface="Oswald"/>
                <a:sym typeface="Oswald"/>
              </a:rPr>
              <a:t>THANK YOU</a:t>
            </a:r>
            <a:endParaRPr b="0" i="0" sz="1400" u="none" cap="none" strike="noStrike">
              <a:solidFill>
                <a:srgbClr val="000000"/>
              </a:solidFill>
              <a:latin typeface="Arial"/>
              <a:ea typeface="Arial"/>
              <a:cs typeface="Arial"/>
              <a:sym typeface="Arial"/>
            </a:endParaRPr>
          </a:p>
        </p:txBody>
      </p:sp>
      <p:sp>
        <p:nvSpPr>
          <p:cNvPr id="143" name="Google Shape;143;p7"/>
          <p:cNvSpPr txBox="1"/>
          <p:nvPr/>
        </p:nvSpPr>
        <p:spPr>
          <a:xfrm>
            <a:off x="9554665" y="3614217"/>
            <a:ext cx="6448500" cy="1043100"/>
          </a:xfrm>
          <a:prstGeom prst="rect">
            <a:avLst/>
          </a:prstGeom>
          <a:noFill/>
          <a:ln>
            <a:noFill/>
          </a:ln>
        </p:spPr>
        <p:txBody>
          <a:bodyPr anchorCtr="0" anchor="t" bIns="0" lIns="0" spcFirstLastPara="1" rIns="0" wrap="square" tIns="0">
            <a:spAutoFit/>
          </a:bodyPr>
          <a:lstStyle/>
          <a:p>
            <a:pPr indent="0" lvl="0" marL="0" marR="0" rtl="0" algn="ctr">
              <a:lnSpc>
                <a:spcPct val="139996"/>
              </a:lnSpc>
              <a:spcBef>
                <a:spcPts val="0"/>
              </a:spcBef>
              <a:spcAft>
                <a:spcPts val="0"/>
              </a:spcAft>
              <a:buClr>
                <a:srgbClr val="000000"/>
              </a:buClr>
              <a:buSzPts val="5943"/>
              <a:buFont typeface="Arial"/>
              <a:buNone/>
            </a:pPr>
            <a:r>
              <a:rPr b="1" i="0" lang="en-US" sz="5943" u="none" cap="none" strike="noStrike">
                <a:solidFill>
                  <a:srgbClr val="242D3C"/>
                </a:solidFill>
                <a:latin typeface="Aleo"/>
                <a:ea typeface="Aleo"/>
                <a:cs typeface="Aleo"/>
                <a:sym typeface="Aleo"/>
              </a:rPr>
              <a:t>don't forget to say</a:t>
            </a:r>
            <a:endParaRPr b="0" i="0" sz="1400" u="none" cap="none" strike="noStrike">
              <a:solidFill>
                <a:srgbClr val="000000"/>
              </a:solidFill>
              <a:latin typeface="Arial"/>
              <a:ea typeface="Arial"/>
              <a:cs typeface="Arial"/>
              <a:sym typeface="Arial"/>
            </a:endParaRPr>
          </a:p>
        </p:txBody>
      </p:sp>
      <p:sp>
        <p:nvSpPr>
          <p:cNvPr id="144" name="Google Shape;144;p7"/>
          <p:cNvSpPr txBox="1"/>
          <p:nvPr/>
        </p:nvSpPr>
        <p:spPr>
          <a:xfrm>
            <a:off x="9885431" y="5913217"/>
            <a:ext cx="5438522" cy="2557423"/>
          </a:xfrm>
          <a:prstGeom prst="rect">
            <a:avLst/>
          </a:prstGeom>
          <a:noFill/>
          <a:ln>
            <a:noFill/>
          </a:ln>
        </p:spPr>
        <p:txBody>
          <a:bodyPr anchorCtr="0" anchor="t" bIns="0" lIns="0" spcFirstLastPara="1" rIns="0" wrap="square" tIns="0">
            <a:spAutoFit/>
          </a:bodyPr>
          <a:lstStyle/>
          <a:p>
            <a:pPr indent="0" lvl="0" marL="0" marR="0" rtl="0" algn="just">
              <a:lnSpc>
                <a:spcPct val="139974"/>
              </a:lnSpc>
              <a:spcBef>
                <a:spcPts val="0"/>
              </a:spcBef>
              <a:spcAft>
                <a:spcPts val="0"/>
              </a:spcAft>
              <a:buClr>
                <a:srgbClr val="000000"/>
              </a:buClr>
              <a:buSzPts val="2364"/>
              <a:buFont typeface="Arial"/>
              <a:buNone/>
            </a:pPr>
            <a:r>
              <a:rPr b="1" i="0" lang="en-US" sz="2364" u="none" cap="none" strike="noStrike">
                <a:solidFill>
                  <a:srgbClr val="FFFFFF"/>
                </a:solidFill>
                <a:latin typeface="Aleo"/>
                <a:ea typeface="Aleo"/>
                <a:cs typeface="Aleo"/>
                <a:sym typeface="Aleo"/>
              </a:rPr>
              <a:t>Thank your connection for the information they have given and see if you can help them in any way. Share any knowledge you feel would be useful for them. Keep notes on what you learn. </a:t>
            </a:r>
            <a:endParaRPr b="0" i="0" sz="1400" u="none" cap="none" strike="noStrike">
              <a:solidFill>
                <a:srgbClr val="000000"/>
              </a:solidFill>
              <a:latin typeface="Arial"/>
              <a:ea typeface="Arial"/>
              <a:cs typeface="Arial"/>
              <a:sym typeface="Arial"/>
            </a:endParaRPr>
          </a:p>
        </p:txBody>
      </p:sp>
      <p:pic>
        <p:nvPicPr>
          <p:cNvPr id="145" name="Google Shape;145;p7"/>
          <p:cNvPicPr preferRelativeResize="0"/>
          <p:nvPr/>
        </p:nvPicPr>
        <p:blipFill rotWithShape="1">
          <a:blip r:embed="rId3">
            <a:alphaModFix/>
          </a:blip>
          <a:srcRect b="0" l="0" r="0" t="0"/>
          <a:stretch/>
        </p:blipFill>
        <p:spPr>
          <a:xfrm>
            <a:off x="11244749" y="694922"/>
            <a:ext cx="2719886" cy="2719886"/>
          </a:xfrm>
          <a:prstGeom prst="rect">
            <a:avLst/>
          </a:prstGeom>
          <a:noFill/>
          <a:ln>
            <a:noFill/>
          </a:ln>
        </p:spPr>
      </p:pic>
      <p:sp>
        <p:nvSpPr>
          <p:cNvPr id="146" name="Google Shape;146;p7"/>
          <p:cNvSpPr txBox="1"/>
          <p:nvPr/>
        </p:nvSpPr>
        <p:spPr>
          <a:xfrm>
            <a:off x="5326649" y="2213532"/>
            <a:ext cx="1500188" cy="1762899"/>
          </a:xfrm>
          <a:prstGeom prst="rect">
            <a:avLst/>
          </a:prstGeom>
          <a:noFill/>
          <a:ln>
            <a:noFill/>
          </a:ln>
        </p:spPr>
        <p:txBody>
          <a:bodyPr anchorCtr="0" anchor="t" bIns="0" lIns="0" spcFirstLastPara="1" rIns="0" wrap="square" tIns="0">
            <a:spAutoFit/>
          </a:bodyPr>
          <a:lstStyle/>
          <a:p>
            <a:pPr indent="0" lvl="0" marL="0" marR="0" rtl="0" algn="ctr">
              <a:lnSpc>
                <a:spcPct val="139998"/>
              </a:lnSpc>
              <a:spcBef>
                <a:spcPts val="0"/>
              </a:spcBef>
              <a:spcAft>
                <a:spcPts val="0"/>
              </a:spcAft>
              <a:buClr>
                <a:srgbClr val="000000"/>
              </a:buClr>
              <a:buSzPts val="10188"/>
              <a:buFont typeface="Arial"/>
              <a:buNone/>
            </a:pPr>
            <a:r>
              <a:rPr b="1" i="0" lang="en-US" sz="10188" u="none" cap="none" strike="noStrike">
                <a:solidFill>
                  <a:srgbClr val="65B8E8"/>
                </a:solidFill>
                <a:latin typeface="Aleo"/>
                <a:ea typeface="Aleo"/>
                <a:cs typeface="Aleo"/>
                <a:sym typeface="Aleo"/>
              </a:rPr>
              <a:t>05</a:t>
            </a:r>
            <a:endParaRPr b="0" i="0" sz="1400" u="none" cap="none" strike="noStrike">
              <a:solidFill>
                <a:srgbClr val="000000"/>
              </a:solidFill>
              <a:latin typeface="Arial"/>
              <a:ea typeface="Arial"/>
              <a:cs typeface="Arial"/>
              <a:sym typeface="Arial"/>
            </a:endParaRPr>
          </a:p>
        </p:txBody>
      </p:sp>
      <p:sp>
        <p:nvSpPr>
          <p:cNvPr id="147" name="Google Shape;147;p7"/>
          <p:cNvSpPr txBox="1"/>
          <p:nvPr/>
        </p:nvSpPr>
        <p:spPr>
          <a:xfrm>
            <a:off x="11854598" y="1073403"/>
            <a:ext cx="1500188" cy="1762899"/>
          </a:xfrm>
          <a:prstGeom prst="rect">
            <a:avLst/>
          </a:prstGeom>
          <a:noFill/>
          <a:ln>
            <a:noFill/>
          </a:ln>
        </p:spPr>
        <p:txBody>
          <a:bodyPr anchorCtr="0" anchor="t" bIns="0" lIns="0" spcFirstLastPara="1" rIns="0" wrap="square" tIns="0">
            <a:spAutoFit/>
          </a:bodyPr>
          <a:lstStyle/>
          <a:p>
            <a:pPr indent="0" lvl="0" marL="0" marR="0" rtl="0" algn="ctr">
              <a:lnSpc>
                <a:spcPct val="139998"/>
              </a:lnSpc>
              <a:spcBef>
                <a:spcPts val="0"/>
              </a:spcBef>
              <a:spcAft>
                <a:spcPts val="0"/>
              </a:spcAft>
              <a:buClr>
                <a:srgbClr val="000000"/>
              </a:buClr>
              <a:buSzPts val="10188"/>
              <a:buFont typeface="Arial"/>
              <a:buNone/>
            </a:pPr>
            <a:r>
              <a:rPr b="1" i="0" lang="en-US" sz="10188" u="none" cap="none" strike="noStrike">
                <a:solidFill>
                  <a:srgbClr val="65B8E8"/>
                </a:solidFill>
                <a:latin typeface="Aleo"/>
                <a:ea typeface="Aleo"/>
                <a:cs typeface="Aleo"/>
                <a:sym typeface="Aleo"/>
              </a:rPr>
              <a:t>06</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EFFF2"/>
        </a:solidFill>
      </p:bgPr>
    </p:bg>
    <p:spTree>
      <p:nvGrpSpPr>
        <p:cNvPr id="151" name="Shape 151"/>
        <p:cNvGrpSpPr/>
        <p:nvPr/>
      </p:nvGrpSpPr>
      <p:grpSpPr>
        <a:xfrm>
          <a:off x="0" y="0"/>
          <a:ext cx="0" cy="0"/>
          <a:chOff x="0" y="0"/>
          <a:chExt cx="0" cy="0"/>
        </a:xfrm>
      </p:grpSpPr>
      <p:sp>
        <p:nvSpPr>
          <p:cNvPr id="152" name="Google Shape;152;p8"/>
          <p:cNvSpPr txBox="1"/>
          <p:nvPr/>
        </p:nvSpPr>
        <p:spPr>
          <a:xfrm>
            <a:off x="8164681" y="1317104"/>
            <a:ext cx="7768828" cy="5649010"/>
          </a:xfrm>
          <a:prstGeom prst="rect">
            <a:avLst/>
          </a:prstGeom>
          <a:noFill/>
          <a:ln>
            <a:noFill/>
          </a:ln>
        </p:spPr>
        <p:txBody>
          <a:bodyPr anchorCtr="0" anchor="t" bIns="0" lIns="0" spcFirstLastPara="1" rIns="0" wrap="square" tIns="0">
            <a:spAutoFit/>
          </a:bodyPr>
          <a:lstStyle/>
          <a:p>
            <a:pPr indent="0" lvl="0" marL="0" marR="0" rtl="0" algn="r">
              <a:lnSpc>
                <a:spcPct val="140003"/>
              </a:lnSpc>
              <a:spcBef>
                <a:spcPts val="0"/>
              </a:spcBef>
              <a:spcAft>
                <a:spcPts val="0"/>
              </a:spcAft>
              <a:buClr>
                <a:srgbClr val="000000"/>
              </a:buClr>
              <a:buSzPts val="10754"/>
              <a:buFont typeface="Arial"/>
              <a:buNone/>
            </a:pPr>
            <a:r>
              <a:rPr b="1" i="0" lang="en-US" sz="10754" u="none" cap="none" strike="noStrike">
                <a:solidFill>
                  <a:srgbClr val="E84878"/>
                </a:solidFill>
                <a:latin typeface="Oswald"/>
                <a:ea typeface="Oswald"/>
                <a:cs typeface="Oswald"/>
                <a:sym typeface="Oswald"/>
              </a:rPr>
              <a:t>GET OUT THERE AND MEET PEOPLE!</a:t>
            </a:r>
            <a:endParaRPr b="0" i="0" sz="1400" u="none" cap="none" strike="noStrike">
              <a:solidFill>
                <a:srgbClr val="000000"/>
              </a:solidFill>
              <a:latin typeface="Arial"/>
              <a:ea typeface="Arial"/>
              <a:cs typeface="Arial"/>
              <a:sym typeface="Arial"/>
            </a:endParaRPr>
          </a:p>
        </p:txBody>
      </p:sp>
      <p:pic>
        <p:nvPicPr>
          <p:cNvPr id="153" name="Google Shape;153;p8"/>
          <p:cNvPicPr preferRelativeResize="0"/>
          <p:nvPr/>
        </p:nvPicPr>
        <p:blipFill rotWithShape="1">
          <a:blip r:embed="rId3">
            <a:alphaModFix/>
          </a:blip>
          <a:srcRect b="0" l="0" r="0" t="0"/>
          <a:stretch/>
        </p:blipFill>
        <p:spPr>
          <a:xfrm>
            <a:off x="2375942" y="8681601"/>
            <a:ext cx="13569380" cy="1153397"/>
          </a:xfrm>
          <a:prstGeom prst="rect">
            <a:avLst/>
          </a:prstGeom>
          <a:noFill/>
          <a:ln>
            <a:noFill/>
          </a:ln>
        </p:spPr>
      </p:pic>
      <p:pic>
        <p:nvPicPr>
          <p:cNvPr id="154" name="Google Shape;154;p8"/>
          <p:cNvPicPr preferRelativeResize="0"/>
          <p:nvPr/>
        </p:nvPicPr>
        <p:blipFill rotWithShape="1">
          <a:blip r:embed="rId4">
            <a:alphaModFix/>
          </a:blip>
          <a:srcRect b="0" l="0" r="0" t="0"/>
          <a:stretch/>
        </p:blipFill>
        <p:spPr>
          <a:xfrm>
            <a:off x="1537104" y="4566801"/>
            <a:ext cx="5178810" cy="4114800"/>
          </a:xfrm>
          <a:prstGeom prst="rect">
            <a:avLst/>
          </a:prstGeom>
          <a:noFill/>
          <a:ln>
            <a:noFill/>
          </a:ln>
        </p:spPr>
      </p:pic>
      <p:sp>
        <p:nvSpPr>
          <p:cNvPr id="155" name="Google Shape;155;p8"/>
          <p:cNvSpPr txBox="1"/>
          <p:nvPr/>
        </p:nvSpPr>
        <p:spPr>
          <a:xfrm>
            <a:off x="8458201" y="7603724"/>
            <a:ext cx="7487100" cy="6156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Clr>
                <a:srgbClr val="000000"/>
              </a:buClr>
              <a:buSzPts val="4000"/>
              <a:buFont typeface="Arial"/>
              <a:buNone/>
            </a:pPr>
            <a:r>
              <a:rPr b="0" i="0" lang="en-US" sz="4000" u="none" cap="none" strike="noStrike">
                <a:solidFill>
                  <a:srgbClr val="E84878"/>
                </a:solidFill>
                <a:latin typeface="Aleo"/>
                <a:ea typeface="Aleo"/>
                <a:cs typeface="Aleo"/>
                <a:sym typeface="Aleo"/>
              </a:rPr>
              <a:t>...unless we live in covid times...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