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CCCCFF"/>
    <a:srgbClr val="FFCC99"/>
    <a:srgbClr val="FFCCFF"/>
    <a:srgbClr val="FFFF99"/>
    <a:srgbClr val="FF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1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1CADE4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1CADE4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293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1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1CADE4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1CADE4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289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58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84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6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2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8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0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4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2060"/>
            </a:gs>
            <a:gs pos="38000">
              <a:schemeClr val="accent1">
                <a:lumMod val="45000"/>
                <a:lumOff val="5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8DA58-D9A6-4D7B-ACED-5C8139BF29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F836239-26F9-49D5-87BB-442D6114026C}" type="slidenum">
              <a:rPr lang="en-US" smtClean="0">
                <a:solidFill>
                  <a:srgbClr val="1CADE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7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3596"/>
            <a:ext cx="5755794" cy="3571875"/>
            <a:chOff x="0" y="143596"/>
            <a:chExt cx="5755794" cy="35718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3" t="36619" r="31800" b="17086"/>
            <a:stretch/>
          </p:blipFill>
          <p:spPr>
            <a:xfrm flipH="1">
              <a:off x="3476829" y="159923"/>
              <a:ext cx="2278965" cy="3511146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0" y="143596"/>
              <a:ext cx="4071938" cy="3571875"/>
              <a:chOff x="285749" y="2415309"/>
              <a:chExt cx="4071938" cy="357187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80" t="10589" r="37599" b="10358"/>
              <a:stretch/>
            </p:blipFill>
            <p:spPr>
              <a:xfrm>
                <a:off x="285749" y="2415309"/>
                <a:ext cx="1928813" cy="35718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3092" y="2415309"/>
                <a:ext cx="2664595" cy="3013941"/>
              </a:xfrm>
              <a:prstGeom prst="rect">
                <a:avLst/>
              </a:prstGeom>
            </p:spPr>
          </p:pic>
        </p:grpSp>
      </p:grpSp>
      <p:sp>
        <p:nvSpPr>
          <p:cNvPr id="7" name="Title 1"/>
          <p:cNvSpPr txBox="1">
            <a:spLocks/>
          </p:cNvSpPr>
          <p:nvPr/>
        </p:nvSpPr>
        <p:spPr>
          <a:xfrm>
            <a:off x="5479281" y="891298"/>
            <a:ext cx="7283909" cy="103823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prstClr val="white"/>
                </a:solidFill>
              </a:rPr>
              <a:t>Capacity building: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362326"/>
            <a:ext cx="11141612" cy="2081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US" sz="1200" b="1" dirty="0" smtClean="0">
                <a:solidFill>
                  <a:prstClr val="white"/>
                </a:solidFill>
              </a:rPr>
              <a:t>Presentation by: </a:t>
            </a:r>
            <a:r>
              <a:rPr lang="en-US" sz="1200" b="1" dirty="0" err="1" smtClean="0">
                <a:solidFill>
                  <a:prstClr val="white"/>
                </a:solidFill>
              </a:rPr>
              <a:t>Nalubwama</a:t>
            </a:r>
            <a:r>
              <a:rPr lang="en-US" sz="1200" b="1" dirty="0" smtClean="0">
                <a:solidFill>
                  <a:prstClr val="white"/>
                </a:solidFill>
              </a:rPr>
              <a:t> </a:t>
            </a:r>
            <a:r>
              <a:rPr lang="en-US" sz="1200" b="1" dirty="0" err="1" smtClean="0">
                <a:solidFill>
                  <a:prstClr val="white"/>
                </a:solidFill>
              </a:rPr>
              <a:t>Mastulah</a:t>
            </a:r>
            <a:r>
              <a:rPr lang="en-US" sz="1200" b="1" dirty="0" smtClean="0">
                <a:solidFill>
                  <a:prstClr val="white"/>
                </a:solidFill>
              </a:rPr>
              <a:t>									&amp;		</a:t>
            </a:r>
            <a:r>
              <a:rPr lang="en-US" sz="1200" b="1" dirty="0" err="1" smtClean="0">
                <a:solidFill>
                  <a:prstClr val="white"/>
                </a:solidFill>
              </a:rPr>
              <a:t>Hellen</a:t>
            </a:r>
            <a:r>
              <a:rPr lang="en-US" sz="1200" b="1" dirty="0" smtClean="0">
                <a:solidFill>
                  <a:prstClr val="white"/>
                </a:solidFill>
              </a:rPr>
              <a:t> </a:t>
            </a:r>
            <a:r>
              <a:rPr lang="en-US" sz="1200" b="1" dirty="0" err="1" smtClean="0">
                <a:solidFill>
                  <a:prstClr val="white"/>
                </a:solidFill>
              </a:rPr>
              <a:t>Birungi</a:t>
            </a:r>
            <a:r>
              <a:rPr lang="en-US" sz="1200" b="1" dirty="0" smtClean="0">
                <a:solidFill>
                  <a:prstClr val="white"/>
                </a:solidFill>
              </a:rPr>
              <a:t>: </a:t>
            </a:r>
          </a:p>
          <a:p>
            <a:pPr>
              <a:buClr>
                <a:prstClr val="black"/>
              </a:buClr>
            </a:pPr>
            <a:r>
              <a:rPr lang="en-US" sz="1200" b="1" dirty="0" smtClean="0">
                <a:solidFill>
                  <a:prstClr val="white"/>
                </a:solidFill>
              </a:rPr>
              <a:t>Executive Director: Uganda Federation of the Hard of Hearing. (UFHOH)					UFHOH Member Central Region</a:t>
            </a:r>
          </a:p>
          <a:p>
            <a:pPr>
              <a:buClr>
                <a:prstClr val="black"/>
              </a:buClr>
            </a:pPr>
            <a:r>
              <a:rPr lang="en-US" sz="1200" b="1" dirty="0" smtClean="0">
                <a:solidFill>
                  <a:prstClr val="white"/>
                </a:solidFill>
              </a:rPr>
              <a:t>Rep. East Africa: African Federation of the Hard of Hearing. (AFHOH)						Advocate for Children with disabilities at</a:t>
            </a:r>
          </a:p>
          <a:p>
            <a:pPr>
              <a:buClr>
                <a:prstClr val="black"/>
              </a:buClr>
            </a:pPr>
            <a:r>
              <a:rPr lang="en-US" sz="1200" b="1" dirty="0">
                <a:solidFill>
                  <a:prstClr val="white"/>
                </a:solidFill>
              </a:rPr>
              <a:t>Study Session Committee Member</a:t>
            </a:r>
            <a:r>
              <a:rPr lang="en-US" sz="1200" b="1" dirty="0" smtClean="0">
                <a:solidFill>
                  <a:prstClr val="white"/>
                </a:solidFill>
              </a:rPr>
              <a:t>: (IFHOHYP)									CBO/Initiative for Peace and Development</a:t>
            </a:r>
          </a:p>
          <a:p>
            <a:pPr>
              <a:buClr>
                <a:prstClr val="black"/>
              </a:buClr>
            </a:pPr>
            <a:r>
              <a:rPr lang="en-US" sz="1200" b="1" dirty="0" smtClean="0">
                <a:solidFill>
                  <a:prstClr val="white"/>
                </a:solidFill>
              </a:rPr>
              <a:t>Fellow: Rose Uganda</a:t>
            </a:r>
            <a:endParaRPr lang="en-US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Capacity</a:t>
            </a:r>
            <a:r>
              <a:rPr lang="en-US" sz="3200" dirty="0"/>
              <a:t>-</a:t>
            </a:r>
            <a:r>
              <a:rPr lang="en-US" sz="3200" b="1" dirty="0"/>
              <a:t>building</a:t>
            </a:r>
            <a:r>
              <a:rPr lang="en-US" sz="3200" dirty="0"/>
              <a:t> is defined as the process of developing and strengthening the skills, instincts, abilities, processes and resources that organizations and communities need to survive, adapt, and thrive in a fast-changing world.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prstClr val="white"/>
                </a:solidFill>
              </a:rPr>
              <a:t>Capacity building: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71749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What are the elements of capacity building?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91175"/>
            <a:ext cx="11139529" cy="455018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FIVE ELEMENTS FOR SUCCESS IN CAPACITY BUILDING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Commit for the long term.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Co-create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with stakeholders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the ecosystem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both technical and adaptive capacities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capacity building in equity. </a:t>
            </a:r>
          </a:p>
        </p:txBody>
      </p:sp>
    </p:spTree>
    <p:extLst>
      <p:ext uri="{BB962C8B-B14F-4D97-AF65-F5344CB8AC3E}">
        <p14:creationId xmlns:p14="http://schemas.microsoft.com/office/powerpoint/2010/main" val="199207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20" y="-7941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Themes contributing to </a:t>
            </a:r>
            <a:r>
              <a:rPr lang="en-US" b="1" dirty="0" smtClean="0">
                <a:solidFill>
                  <a:schemeClr val="bg1"/>
                </a:solidFill>
              </a:rPr>
              <a:t>capacity-building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UFHOH 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65054" y="835083"/>
            <a:ext cx="4886357" cy="5924443"/>
            <a:chOff x="2227802" y="580982"/>
            <a:chExt cx="4886357" cy="5924443"/>
          </a:xfrm>
        </p:grpSpPr>
        <p:sp>
          <p:nvSpPr>
            <p:cNvPr id="9" name="Oval 8"/>
            <p:cNvSpPr/>
            <p:nvPr/>
          </p:nvSpPr>
          <p:spPr>
            <a:xfrm>
              <a:off x="2227802" y="580982"/>
              <a:ext cx="4886357" cy="416273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Autofit/>
            </a:bodyPr>
            <a:lstStyle/>
            <a:p>
              <a:pPr algn="ctr"/>
              <a:r>
                <a:rPr lang="en-US" sz="900" b="1" u="sng" dirty="0" smtClean="0">
                  <a:solidFill>
                    <a:schemeClr val="tx1"/>
                  </a:solidFill>
                </a:rPr>
                <a:t>International level:</a:t>
              </a:r>
            </a:p>
            <a:p>
              <a:pPr algn="ctr"/>
              <a:r>
                <a:rPr lang="en-US" sz="900" b="1" u="sng" dirty="0" smtClean="0">
                  <a:solidFill>
                    <a:schemeClr val="tx1"/>
                  </a:solidFill>
                </a:rPr>
                <a:t> </a:t>
              </a:r>
              <a:r>
                <a:rPr lang="en-US" sz="900" dirty="0" smtClean="0">
                  <a:solidFill>
                    <a:schemeClr val="tx1"/>
                  </a:solidFill>
                </a:rPr>
                <a:t>Membership and networking World hearing Forum, International Federation of Hard of Hearing (IFHOH).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, International Federation of Hard of Hearing Young people (IFHOHYP).</a:t>
              </a:r>
            </a:p>
            <a:p>
              <a:pPr algn="ctr"/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485953" y="1901782"/>
              <a:ext cx="4346917" cy="298584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2880" rtlCol="0" anchor="t"/>
            <a:lstStyle/>
            <a:p>
              <a:pPr algn="ctr"/>
              <a:r>
                <a:rPr lang="en-US" sz="900" b="1" u="sng" dirty="0" smtClean="0">
                  <a:solidFill>
                    <a:schemeClr val="tx1"/>
                  </a:solidFill>
                </a:rPr>
                <a:t>Country level:</a:t>
              </a:r>
            </a:p>
            <a:p>
              <a:pPr algn="ctr"/>
              <a:r>
                <a:rPr lang="en-US" sz="900" b="1" u="sng" dirty="0" smtClean="0">
                  <a:solidFill>
                    <a:schemeClr val="tx1"/>
                  </a:solidFill>
                </a:rPr>
                <a:t> </a:t>
              </a:r>
              <a:r>
                <a:rPr lang="en-US" sz="900" dirty="0" smtClean="0">
                  <a:solidFill>
                    <a:schemeClr val="tx1"/>
                  </a:solidFill>
                </a:rPr>
                <a:t>Lobbying for mainstream programs in the office of gender and social development  memorandum of understanding developed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782904" y="2890757"/>
              <a:ext cx="3776152" cy="265727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00" b="1" u="sng" dirty="0" smtClean="0">
                  <a:solidFill>
                    <a:schemeClr val="tx1"/>
                  </a:solidFill>
                </a:rPr>
                <a:t>Regional level:</a:t>
              </a:r>
            </a:p>
            <a:p>
              <a:pPr algn="ctr"/>
              <a:r>
                <a:rPr lang="en-US" sz="900" b="1" u="sng" dirty="0" smtClean="0">
                  <a:solidFill>
                    <a:schemeClr val="tx1"/>
                  </a:solidFill>
                </a:rPr>
                <a:t> </a:t>
              </a:r>
              <a:r>
                <a:rPr lang="en-US" sz="900" dirty="0" smtClean="0">
                  <a:solidFill>
                    <a:schemeClr val="tx1"/>
                  </a:solidFill>
                </a:rPr>
                <a:t>Establishment of  robust structure through which members are mobilized from grassroots levels (HOHERA, HOHCRA,HOHSWRA,HOHNRA)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294087" y="3889955"/>
              <a:ext cx="2601532" cy="2173220"/>
            </a:xfrm>
            <a:prstGeom prst="ellipse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00" b="1" u="sng" dirty="0" smtClean="0">
                  <a:solidFill>
                    <a:schemeClr val="tx1"/>
                  </a:solidFill>
                </a:rPr>
                <a:t>Institutional level: 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Internal  Training UFHOH secretariat strengthened in Policy advocacy, Monitoring and evaluation </a:t>
              </a:r>
              <a:r>
                <a:rPr lang="en-US" sz="900" dirty="0" err="1" smtClean="0">
                  <a:solidFill>
                    <a:schemeClr val="tx1"/>
                  </a:solidFill>
                </a:rPr>
                <a:t>etc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796363" y="4959960"/>
              <a:ext cx="1596980" cy="1545465"/>
            </a:xfrm>
            <a:prstGeom prst="ellipse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u="sng" dirty="0" smtClean="0">
                  <a:solidFill>
                    <a:schemeClr val="tx1"/>
                  </a:solidFill>
                </a:rPr>
                <a:t>Individual level: </a:t>
              </a:r>
              <a:r>
                <a:rPr lang="en-US" sz="900" dirty="0" smtClean="0">
                  <a:solidFill>
                    <a:schemeClr val="tx1"/>
                  </a:solidFill>
                </a:rPr>
                <a:t>Growth in knowledge and skills in Governance, Resource mobilization of </a:t>
              </a:r>
              <a:r>
                <a:rPr lang="en-US" sz="900" dirty="0" err="1" smtClean="0">
                  <a:solidFill>
                    <a:schemeClr val="tx1"/>
                  </a:solidFill>
                </a:rPr>
                <a:t>HoH</a:t>
              </a:r>
              <a:r>
                <a:rPr lang="en-US" sz="900" dirty="0" smtClean="0">
                  <a:solidFill>
                    <a:schemeClr val="tx1"/>
                  </a:solidFill>
                </a:rPr>
                <a:t> members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7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LEVEL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256" r="820" b="4615"/>
          <a:stretch/>
        </p:blipFill>
        <p:spPr>
          <a:xfrm>
            <a:off x="7765364" y="763563"/>
            <a:ext cx="3995225" cy="2852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8" b="23487"/>
          <a:stretch/>
        </p:blipFill>
        <p:spPr>
          <a:xfrm>
            <a:off x="196948" y="3193366"/>
            <a:ext cx="6569612" cy="3664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3385" r="3590" b="5641"/>
          <a:stretch/>
        </p:blipFill>
        <p:spPr>
          <a:xfrm>
            <a:off x="6954601" y="4089686"/>
            <a:ext cx="4638801" cy="26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9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082"/>
            <a:ext cx="5040886" cy="1320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INSTITUTIONAL LEVEL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8" r="4416" b="7077"/>
          <a:stretch/>
        </p:blipFill>
        <p:spPr>
          <a:xfrm>
            <a:off x="0" y="2780405"/>
            <a:ext cx="3316783" cy="3967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293074"/>
            <a:ext cx="4170202" cy="2888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980" y="3618963"/>
            <a:ext cx="4251033" cy="3128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41" y="4099136"/>
            <a:ext cx="4400739" cy="263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35" y="525194"/>
            <a:ext cx="7102100" cy="1320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REGIONAL LEVEL: HOHERA, HOHCRAH, HOHSWRA, HOHNRA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24205" b="23487"/>
          <a:stretch/>
        </p:blipFill>
        <p:spPr>
          <a:xfrm>
            <a:off x="0" y="3520831"/>
            <a:ext cx="3734285" cy="311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8205" r="5589" b="12615"/>
          <a:stretch/>
        </p:blipFill>
        <p:spPr>
          <a:xfrm>
            <a:off x="7427742" y="274709"/>
            <a:ext cx="4149823" cy="277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21538" r="27118" b="5641"/>
          <a:stretch/>
        </p:blipFill>
        <p:spPr>
          <a:xfrm>
            <a:off x="4149970" y="1645921"/>
            <a:ext cx="3502855" cy="49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697718" cy="1320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COUNTRY LEVEL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27" y="1083212"/>
            <a:ext cx="7816948" cy="55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259232" cy="1320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INTERNATIONAL LEVEL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98" y="314545"/>
            <a:ext cx="5594628" cy="3399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7664"/>
            <a:ext cx="4160293" cy="3212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016" y="3705928"/>
            <a:ext cx="3127099" cy="2976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047" y="3880960"/>
            <a:ext cx="3908873" cy="29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197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Capacity building: </vt:lpstr>
      <vt:lpstr>What are the elements of capacity building? </vt:lpstr>
      <vt:lpstr>Themes contributing to capacity-building UFHOH   </vt:lpstr>
      <vt:lpstr>INDIVIDUAL LEVEL</vt:lpstr>
      <vt:lpstr>INSTITUTIONAL LEVEL</vt:lpstr>
      <vt:lpstr>REGIONAL LEVEL: HOHERA, HOHCRAH, HOHSWRA, HOHNRA</vt:lpstr>
      <vt:lpstr>COUNTRY LEVEL</vt:lpstr>
      <vt:lpstr>INTERNATIONAL LEVEL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MASSY</dc:creator>
  <cp:lastModifiedBy>MASSY</cp:lastModifiedBy>
  <cp:revision>15</cp:revision>
  <dcterms:created xsi:type="dcterms:W3CDTF">2021-07-08T07:43:19Z</dcterms:created>
  <dcterms:modified xsi:type="dcterms:W3CDTF">2021-07-08T10:12:12Z</dcterms:modified>
</cp:coreProperties>
</file>